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 id="2147484933" r:id="rId2"/>
  </p:sldMasterIdLst>
  <p:sldIdLst>
    <p:sldId id="256" r:id="rId3"/>
    <p:sldId id="257" r:id="rId4"/>
    <p:sldId id="258" r:id="rId5"/>
    <p:sldId id="259" r:id="rId6"/>
    <p:sldId id="261" r:id="rId7"/>
    <p:sldId id="296" r:id="rId8"/>
    <p:sldId id="263" r:id="rId9"/>
    <p:sldId id="297" r:id="rId10"/>
    <p:sldId id="264" r:id="rId11"/>
    <p:sldId id="265" r:id="rId12"/>
    <p:sldId id="266" r:id="rId13"/>
    <p:sldId id="276" r:id="rId14"/>
    <p:sldId id="306" r:id="rId15"/>
    <p:sldId id="298" r:id="rId16"/>
    <p:sldId id="299" r:id="rId17"/>
    <p:sldId id="305" r:id="rId18"/>
    <p:sldId id="303" r:id="rId19"/>
    <p:sldId id="278" r:id="rId20"/>
    <p:sldId id="269" r:id="rId21"/>
    <p:sldId id="272" r:id="rId22"/>
    <p:sldId id="273" r:id="rId23"/>
    <p:sldId id="280" r:id="rId24"/>
    <p:sldId id="281" r:id="rId25"/>
    <p:sldId id="282" r:id="rId26"/>
    <p:sldId id="300" r:id="rId27"/>
    <p:sldId id="301" r:id="rId28"/>
    <p:sldId id="302" r:id="rId29"/>
    <p:sldId id="285" r:id="rId30"/>
    <p:sldId id="286" r:id="rId31"/>
    <p:sldId id="290" r:id="rId32"/>
    <p:sldId id="295" r:id="rId33"/>
    <p:sldId id="304" r:id="rId34"/>
    <p:sldId id="291" r:id="rId35"/>
    <p:sldId id="292" r:id="rId36"/>
    <p:sldId id="293" r:id="rId37"/>
    <p:sldId id="307" r:id="rId38"/>
    <p:sldId id="294" r:id="rId3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sodate02" initials="k" lastIdx="1" clrIdx="0">
    <p:extLst>
      <p:ext uri="{19B8F6BF-5375-455C-9EA6-DF929625EA0E}">
        <p15:presenceInfo xmlns:p15="http://schemas.microsoft.com/office/powerpoint/2012/main" userId="S-1-5-21-1346253171-2843282316-2291159640-2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FF"/>
    <a:srgbClr val="CCFF66"/>
    <a:srgbClr val="FFFF99"/>
    <a:srgbClr val="00FF00"/>
    <a:srgbClr val="CCFFFF"/>
    <a:srgbClr val="FFCCFF"/>
    <a:srgbClr val="FFFFCC"/>
    <a:srgbClr val="00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401" autoAdjust="0"/>
  </p:normalViewPr>
  <p:slideViewPr>
    <p:cSldViewPr snapToGrid="0">
      <p:cViewPr varScale="1">
        <p:scale>
          <a:sx n="81" d="100"/>
          <a:sy n="81" d="100"/>
        </p:scale>
        <p:origin x="120" y="96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44046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46278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2347593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680322" y="753228"/>
            <a:ext cx="9613860" cy="1080938"/>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97174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69222" y="753228"/>
            <a:ext cx="9624960" cy="1080938"/>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994933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87004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542902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913512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03750333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9613211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94929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97000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2534013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272202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885925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621839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81642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795599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3517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522113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23681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06200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4158826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680322" y="753228"/>
            <a:ext cx="9613860" cy="1080938"/>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635805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69222" y="753228"/>
            <a:ext cx="9624960" cy="1080938"/>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27755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14804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82747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72421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122830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334343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5A2D49-ACF7-4C86-B695-6BDAC1838C36}" type="datetimeFigureOut">
              <a:rPr kumimoji="1" lang="ja-JP" altLang="en-US" smtClean="0"/>
              <a:t>2021/10/13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422502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293778182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5A2D49-ACF7-4C86-B695-6BDAC1838C36}" type="datetimeFigureOut">
              <a:rPr kumimoji="1" lang="ja-JP" altLang="en-US" smtClean="0"/>
              <a:t>2021/10/13</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A6D4214A-9931-427F-A16D-0E8C30DE02DA}" type="slidenum">
              <a:rPr kumimoji="1" lang="ja-JP" altLang="en-US" smtClean="0"/>
              <a:t>‹#›</a:t>
            </a:fld>
            <a:endParaRPr kumimoji="1" lang="ja-JP" altLang="en-US"/>
          </a:p>
        </p:txBody>
      </p:sp>
    </p:spTree>
    <p:extLst>
      <p:ext uri="{BB962C8B-B14F-4D97-AF65-F5344CB8AC3E}">
        <p14:creationId xmlns:p14="http://schemas.microsoft.com/office/powerpoint/2010/main" val="983343388"/>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 id="2147484945" r:id="rId12"/>
    <p:sldLayoutId id="2147484946" r:id="rId13"/>
    <p:sldLayoutId id="2147484947" r:id="rId14"/>
    <p:sldLayoutId id="2147484948" r:id="rId15"/>
    <p:sldLayoutId id="2147484949" r:id="rId16"/>
    <p:sldLayoutId id="2147484950" r:id="rId17"/>
    <p:sldLayoutId id="2147484951" r:id="rId18"/>
  </p:sldLayoutIdLst>
  <p:txStyles>
    <p:title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0.xml"/><Relationship Id="rId6" Type="http://schemas.openxmlformats.org/officeDocument/2006/relationships/image" Target="../media/image22.jpg"/><Relationship Id="rId5" Type="http://schemas.microsoft.com/office/2007/relationships/hdphoto" Target="../media/hdphoto1.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0.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B76F3DE-EEEF-464B-87AE-DAE96520CEE6}"/>
              </a:ext>
            </a:extLst>
          </p:cNvPr>
          <p:cNvSpPr>
            <a:spLocks noGrp="1"/>
          </p:cNvSpPr>
          <p:nvPr>
            <p:ph type="ctrTitle"/>
          </p:nvPr>
        </p:nvSpPr>
        <p:spPr>
          <a:xfrm>
            <a:off x="1507067" y="1187532"/>
            <a:ext cx="7826938" cy="2863304"/>
          </a:xfrm>
        </p:spPr>
        <p:txBody>
          <a:bodyPr/>
          <a:lstStyle/>
          <a:p>
            <a:r>
              <a:rPr kumimoji="1" lang="ja-JP" altLang="en-US" dirty="0"/>
              <a:t>　　　</a:t>
            </a:r>
            <a:endParaRPr kumimoji="1" lang="ja-JP" altLang="en-US" dirty="0">
              <a:solidFill>
                <a:schemeClr val="bg1"/>
              </a:solidFill>
            </a:endParaRPr>
          </a:p>
        </p:txBody>
      </p:sp>
      <p:sp>
        <p:nvSpPr>
          <p:cNvPr id="3" name="字幕 2">
            <a:extLst>
              <a:ext uri="{FF2B5EF4-FFF2-40B4-BE49-F238E27FC236}">
                <a16:creationId xmlns:a16="http://schemas.microsoft.com/office/drawing/2014/main" xmlns="" id="{922B1164-B569-4E9A-B904-E12969258455}"/>
              </a:ext>
            </a:extLst>
          </p:cNvPr>
          <p:cNvSpPr>
            <a:spLocks noGrp="1"/>
          </p:cNvSpPr>
          <p:nvPr>
            <p:ph type="subTitle" idx="1"/>
          </p:nvPr>
        </p:nvSpPr>
        <p:spPr>
          <a:xfrm>
            <a:off x="593767" y="3575132"/>
            <a:ext cx="10105901" cy="2608758"/>
          </a:xfrm>
        </p:spPr>
        <p:txBody>
          <a:bodyPr>
            <a:normAutofit fontScale="92500" lnSpcReduction="20000"/>
          </a:bodyPr>
          <a:lstStyle/>
          <a:p>
            <a:pPr algn="ctr"/>
            <a:r>
              <a:rPr kumimoji="1" lang="ja-JP" altLang="en-US" sz="4800" dirty="0">
                <a:solidFill>
                  <a:srgbClr val="00B050"/>
                </a:solidFill>
                <a:latin typeface="HG丸ｺﾞｼｯｸM-PRO" panose="020F0600000000000000" pitchFamily="50" charset="-128"/>
                <a:ea typeface="HG丸ｺﾞｼｯｸM-PRO" panose="020F0600000000000000" pitchFamily="50" charset="-128"/>
              </a:rPr>
              <a:t>金ケ崎町立永岡小学校</a:t>
            </a:r>
            <a:r>
              <a:rPr kumimoji="1" lang="en-US" altLang="ja-JP" sz="4800" dirty="0">
                <a:solidFill>
                  <a:srgbClr val="00B050"/>
                </a:solidFill>
                <a:latin typeface="HG丸ｺﾞｼｯｸM-PRO" panose="020F0600000000000000" pitchFamily="50" charset="-128"/>
                <a:ea typeface="HG丸ｺﾞｼｯｸM-PRO" panose="020F0600000000000000" pitchFamily="50" charset="-128"/>
              </a:rPr>
              <a:t>6</a:t>
            </a:r>
            <a:r>
              <a:rPr kumimoji="1" lang="ja-JP" altLang="en-US" sz="4800" dirty="0">
                <a:solidFill>
                  <a:srgbClr val="00B050"/>
                </a:solidFill>
                <a:latin typeface="HG丸ｺﾞｼｯｸM-PRO" panose="020F0600000000000000" pitchFamily="50" charset="-128"/>
                <a:ea typeface="HG丸ｺﾞｼｯｸM-PRO" panose="020F0600000000000000" pitchFamily="50" charset="-128"/>
              </a:rPr>
              <a:t>年生の</a:t>
            </a:r>
            <a:endParaRPr lang="en-US" altLang="ja-JP" sz="4800" dirty="0">
              <a:solidFill>
                <a:srgbClr val="00B050"/>
              </a:solidFill>
              <a:latin typeface="HG丸ｺﾞｼｯｸM-PRO" panose="020F0600000000000000" pitchFamily="50" charset="-128"/>
              <a:ea typeface="HG丸ｺﾞｼｯｸM-PRO" panose="020F0600000000000000" pitchFamily="50" charset="-128"/>
            </a:endParaRPr>
          </a:p>
          <a:p>
            <a:pPr algn="ctr"/>
            <a:r>
              <a:rPr kumimoji="1" lang="ja-JP" altLang="en-US" sz="4800" dirty="0">
                <a:solidFill>
                  <a:srgbClr val="00B050"/>
                </a:solidFill>
                <a:latin typeface="HG丸ｺﾞｼｯｸM-PRO" panose="020F0600000000000000" pitchFamily="50" charset="-128"/>
                <a:ea typeface="HG丸ｺﾞｼｯｸM-PRO" panose="020F0600000000000000" pitchFamily="50" charset="-128"/>
              </a:rPr>
              <a:t>みなさん、こんにちは。</a:t>
            </a:r>
            <a:endParaRPr kumimoji="1" lang="en-US" altLang="ja-JP" sz="4800" dirty="0">
              <a:solidFill>
                <a:srgbClr val="00B050"/>
              </a:solidFill>
              <a:latin typeface="HG丸ｺﾞｼｯｸM-PRO" panose="020F0600000000000000" pitchFamily="50" charset="-128"/>
              <a:ea typeface="HG丸ｺﾞｼｯｸM-PRO" panose="020F0600000000000000" pitchFamily="50" charset="-128"/>
            </a:endParaRPr>
          </a:p>
          <a:p>
            <a:endParaRPr lang="en-US" altLang="ja-JP" dirty="0"/>
          </a:p>
          <a:p>
            <a:r>
              <a:rPr kumimoji="1" lang="ja-JP" altLang="en-US" dirty="0"/>
              <a:t>　　　　　　　　　　　　　　　　　　　　　　　　　　　　　　　　　　　　　　　　　　　　　　　　　　　　　　　　　　　　　　　　　　　　　　　　　　　　　　　　　　　　</a:t>
            </a:r>
            <a:endParaRPr kumimoji="1" lang="en-US" altLang="ja-JP" dirty="0"/>
          </a:p>
          <a:p>
            <a:r>
              <a:rPr kumimoji="1" lang="ja-JP" altLang="en-US" sz="2900" dirty="0">
                <a:solidFill>
                  <a:schemeClr val="tx1"/>
                </a:solidFill>
                <a:latin typeface="HG丸ｺﾞｼｯｸM-PRO" panose="020F0600000000000000" pitchFamily="50" charset="-128"/>
                <a:ea typeface="HG丸ｺﾞｼｯｸM-PRO" panose="020F0600000000000000" pitchFamily="50" charset="-128"/>
              </a:rPr>
              <a:t>金ケ崎町子育て支援センター　所長　松本レイ子</a:t>
            </a:r>
          </a:p>
        </p:txBody>
      </p:sp>
      <p:sp>
        <p:nvSpPr>
          <p:cNvPr id="4" name="タイトル 1">
            <a:extLst>
              <a:ext uri="{FF2B5EF4-FFF2-40B4-BE49-F238E27FC236}">
                <a16:creationId xmlns:a16="http://schemas.microsoft.com/office/drawing/2014/main" xmlns="" id="{2F12B1F8-7370-40C1-BA4B-CC23F5F58652}"/>
              </a:ext>
            </a:extLst>
          </p:cNvPr>
          <p:cNvSpPr txBox="1">
            <a:spLocks/>
          </p:cNvSpPr>
          <p:nvPr/>
        </p:nvSpPr>
        <p:spPr>
          <a:xfrm>
            <a:off x="1419777" y="1354761"/>
            <a:ext cx="8791575" cy="1264423"/>
          </a:xfrm>
          <a:prstGeom prst="rect">
            <a:avLst/>
          </a:prstGeom>
        </p:spPr>
        <p:txBody>
          <a:bodyPr vert="horz" lIns="91440" tIns="45720" rIns="91440" bIns="45720" rtlCol="0" anchor="b">
            <a:noAutofit/>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6600" dirty="0">
                <a:solidFill>
                  <a:srgbClr val="FF0000"/>
                </a:solidFill>
                <a:latin typeface="HG丸ｺﾞｼｯｸM-PRO" panose="020F0600000000000000" pitchFamily="50" charset="-128"/>
                <a:ea typeface="HG丸ｺﾞｼｯｸM-PRO" panose="020F0600000000000000" pitchFamily="50" charset="-128"/>
              </a:rPr>
              <a:t>福祉の仕事・出前講座</a:t>
            </a:r>
          </a:p>
        </p:txBody>
      </p:sp>
    </p:spTree>
    <p:extLst>
      <p:ext uri="{BB962C8B-B14F-4D97-AF65-F5344CB8AC3E}">
        <p14:creationId xmlns:p14="http://schemas.microsoft.com/office/powerpoint/2010/main" val="428861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角丸四角形 3"/>
          <p:cNvSpPr/>
          <p:nvPr/>
        </p:nvSpPr>
        <p:spPr>
          <a:xfrm>
            <a:off x="629392" y="418597"/>
            <a:ext cx="5890161" cy="1101444"/>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ja-JP" sz="3600" b="1" dirty="0" smtClean="0">
              <a:solidFill>
                <a:srgbClr val="FF00FF"/>
              </a:solidFill>
              <a:latin typeface="HG丸ｺﾞｼｯｸM-PRO" panose="020F0600000000000000" pitchFamily="50" charset="-128"/>
              <a:ea typeface="HG丸ｺﾞｼｯｸM-PRO" panose="020F0600000000000000" pitchFamily="50" charset="-128"/>
            </a:endParaRPr>
          </a:p>
          <a:p>
            <a:pPr lvl="0"/>
            <a:r>
              <a:rPr lang="ja-JP" altLang="en-US" sz="3600" b="1" dirty="0" smtClean="0">
                <a:solidFill>
                  <a:srgbClr val="FF00FF"/>
                </a:solidFill>
                <a:latin typeface="HG丸ｺﾞｼｯｸM-PRO" panose="020F0600000000000000" pitchFamily="50" charset="-128"/>
                <a:ea typeface="HG丸ｺﾞｼｯｸM-PRO" panose="020F0600000000000000" pitchFamily="50" charset="-128"/>
              </a:rPr>
              <a:t>保育士</a:t>
            </a:r>
            <a:r>
              <a:rPr lang="ja-JP" altLang="en-US" sz="3600" b="1" dirty="0">
                <a:solidFill>
                  <a:srgbClr val="FF00FF"/>
                </a:solidFill>
                <a:latin typeface="HG丸ｺﾞｼｯｸM-PRO" panose="020F0600000000000000" pitchFamily="50" charset="-128"/>
                <a:ea typeface="HG丸ｺﾞｼｯｸM-PRO" panose="020F0600000000000000" pitchFamily="50" charset="-128"/>
              </a:rPr>
              <a:t>の</a:t>
            </a:r>
            <a:r>
              <a:rPr lang="ja-JP" altLang="en-US" sz="3600" b="1" dirty="0" smtClean="0">
                <a:solidFill>
                  <a:srgbClr val="FF00FF"/>
                </a:solidFill>
                <a:latin typeface="HG丸ｺﾞｼｯｸM-PRO" panose="020F0600000000000000" pitchFamily="50" charset="-128"/>
                <a:ea typeface="HG丸ｺﾞｼｯｸM-PRO" panose="020F0600000000000000" pitchFamily="50" charset="-128"/>
              </a:rPr>
              <a:t>仕事について</a:t>
            </a:r>
            <a:r>
              <a:rPr lang="en-US" altLang="ja-JP" sz="3600" dirty="0">
                <a:solidFill>
                  <a:srgbClr val="FF00FF"/>
                </a:solidFill>
                <a:latin typeface="HG丸ｺﾞｼｯｸM-PRO" panose="020F0600000000000000" pitchFamily="50" charset="-128"/>
                <a:ea typeface="HG丸ｺﾞｼｯｸM-PRO" panose="020F0600000000000000" pitchFamily="50" charset="-128"/>
              </a:rPr>
              <a:t/>
            </a:r>
            <a:br>
              <a:rPr lang="en-US" altLang="ja-JP" sz="3600" dirty="0">
                <a:solidFill>
                  <a:srgbClr val="FF00FF"/>
                </a:solidFill>
                <a:latin typeface="HG丸ｺﾞｼｯｸM-PRO" panose="020F0600000000000000" pitchFamily="50" charset="-128"/>
                <a:ea typeface="HG丸ｺﾞｼｯｸM-PRO" panose="020F0600000000000000" pitchFamily="50" charset="-128"/>
              </a:rPr>
            </a:br>
            <a:r>
              <a:rPr lang="ja-JP" altLang="en-US" sz="2800" dirty="0">
                <a:solidFill>
                  <a:schemeClr val="tx1"/>
                </a:solidFill>
                <a:latin typeface="HG丸ｺﾞｼｯｸM-PRO" panose="020F0600000000000000" pitchFamily="50" charset="-128"/>
                <a:ea typeface="HG丸ｺﾞｼｯｸM-PRO" panose="020F0600000000000000" pitchFamily="50" charset="-128"/>
              </a:rPr>
              <a:t>保育園の一日の生活の流れの中で</a:t>
            </a:r>
            <a:r>
              <a:rPr lang="en-US" altLang="ja-JP" sz="2800" dirty="0">
                <a:solidFill>
                  <a:schemeClr val="tx1"/>
                </a:solidFill>
                <a:latin typeface="HG丸ｺﾞｼｯｸM-PRO" panose="020F0600000000000000" pitchFamily="50" charset="-128"/>
                <a:ea typeface="HG丸ｺﾞｼｯｸM-PRO" panose="020F0600000000000000" pitchFamily="50" charset="-128"/>
              </a:rPr>
              <a:t/>
            </a:r>
            <a:br>
              <a:rPr lang="en-US" altLang="ja-JP" sz="2800" dirty="0">
                <a:solidFill>
                  <a:schemeClr val="tx1"/>
                </a:solidFill>
                <a:latin typeface="HG丸ｺﾞｼｯｸM-PRO" panose="020F0600000000000000" pitchFamily="50" charset="-128"/>
                <a:ea typeface="HG丸ｺﾞｼｯｸM-PRO" panose="020F0600000000000000" pitchFamily="50" charset="-128"/>
              </a:rPr>
            </a:b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629391" y="1882246"/>
            <a:ext cx="4940135"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６：４５</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受け入れ準備</a:t>
            </a:r>
            <a:endParaRPr kumimoji="1" lang="en-US" altLang="ja-JP"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629391" y="2464137"/>
            <a:ext cx="10153403" cy="1341912"/>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保育園の鍵開け・各組のカーテンや窓を開ける</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冬場</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は除雪作業を行う。</a:t>
            </a:r>
          </a:p>
        </p:txBody>
      </p:sp>
      <p:sp>
        <p:nvSpPr>
          <p:cNvPr id="9" name="角丸四角形 8"/>
          <p:cNvSpPr/>
          <p:nvPr/>
        </p:nvSpPr>
        <p:spPr>
          <a:xfrm>
            <a:off x="673923" y="4192007"/>
            <a:ext cx="9975273"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７：</a:t>
            </a:r>
            <a:r>
              <a:rPr kumimoji="1" lang="en-US" altLang="ja-JP" sz="2800" b="1" dirty="0">
                <a:solidFill>
                  <a:schemeClr val="tx1"/>
                </a:solidFill>
                <a:latin typeface="HG丸ｺﾞｼｯｸM-PRO" panose="020F0600000000000000" pitchFamily="50" charset="-128"/>
                <a:ea typeface="HG丸ｺﾞｼｯｸM-PRO" panose="020F0600000000000000" pitchFamily="50" charset="-128"/>
              </a:rPr>
              <a:t>00</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2800" b="1" dirty="0" smtClean="0">
                <a:solidFill>
                  <a:schemeClr val="tx1"/>
                </a:solidFill>
                <a:latin typeface="HG丸ｺﾞｼｯｸM-PRO" panose="020F0600000000000000" pitchFamily="50" charset="-128"/>
                <a:ea typeface="HG丸ｺﾞｼｯｸM-PRO" panose="020F0600000000000000" pitchFamily="50" charset="-128"/>
              </a:rPr>
              <a:t>登</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園・おはようございます</a:t>
            </a:r>
          </a:p>
        </p:txBody>
      </p:sp>
      <p:sp>
        <p:nvSpPr>
          <p:cNvPr id="10" name="角丸四角形 9"/>
          <p:cNvSpPr/>
          <p:nvPr/>
        </p:nvSpPr>
        <p:spPr>
          <a:xfrm>
            <a:off x="673923" y="4750144"/>
            <a:ext cx="10064338" cy="1341912"/>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・受入れ</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・視診・子どもの健康状態を</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確認</a:t>
            </a:r>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・検温・手洗い・</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消毒を促す・荷物の整理</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756" y="418597"/>
            <a:ext cx="5193067" cy="955954"/>
          </a:xfrm>
          <a:prstGeom prst="rect">
            <a:avLst/>
          </a:prstGeom>
        </p:spPr>
      </p:pic>
    </p:spTree>
    <p:extLst>
      <p:ext uri="{BB962C8B-B14F-4D97-AF65-F5344CB8AC3E}">
        <p14:creationId xmlns:p14="http://schemas.microsoft.com/office/powerpoint/2010/main" val="49110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xmlns="" id="{227B433A-CA8E-4175-B929-7D997CC2C0B1}"/>
              </a:ext>
            </a:extLst>
          </p:cNvPr>
          <p:cNvSpPr/>
          <p:nvPr/>
        </p:nvSpPr>
        <p:spPr>
          <a:xfrm>
            <a:off x="359211" y="2844797"/>
            <a:ext cx="3026637" cy="2681983"/>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各クラスの、</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年齢発達に合わせた保育・発達を促す遊び</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を</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すすめる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dirty="0">
              <a:solidFill>
                <a:srgbClr val="0070C0"/>
              </a:solidFill>
              <a:latin typeface="HG丸ｺﾞｼｯｸM-PRO" panose="020F0600000000000000" pitchFamily="50" charset="-128"/>
              <a:ea typeface="HG丸ｺﾞｼｯｸM-PRO" panose="020F0600000000000000" pitchFamily="50" charset="-128"/>
            </a:endParaRPr>
          </a:p>
        </p:txBody>
      </p:sp>
      <p:sp>
        <p:nvSpPr>
          <p:cNvPr id="6" name="四角形: 角を丸くする 5">
            <a:extLst>
              <a:ext uri="{FF2B5EF4-FFF2-40B4-BE49-F238E27FC236}">
                <a16:creationId xmlns:a16="http://schemas.microsoft.com/office/drawing/2014/main" xmlns="" id="{DF443F1C-382D-423A-AB0D-3517D33D5598}"/>
              </a:ext>
            </a:extLst>
          </p:cNvPr>
          <p:cNvSpPr/>
          <p:nvPr/>
        </p:nvSpPr>
        <p:spPr>
          <a:xfrm>
            <a:off x="4269762" y="2974407"/>
            <a:ext cx="2579737" cy="2012121"/>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毎日の保育の</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環境構成</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教材準備</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を</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行う。</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四角形: 角を丸くする 6">
            <a:extLst>
              <a:ext uri="{FF2B5EF4-FFF2-40B4-BE49-F238E27FC236}">
                <a16:creationId xmlns:a16="http://schemas.microsoft.com/office/drawing/2014/main" xmlns="" id="{2A599C73-4F48-41FA-B22A-9C285E3B8517}"/>
              </a:ext>
            </a:extLst>
          </p:cNvPr>
          <p:cNvSpPr/>
          <p:nvPr/>
        </p:nvSpPr>
        <p:spPr>
          <a:xfrm>
            <a:off x="7624241" y="2309129"/>
            <a:ext cx="4376371" cy="3222571"/>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天候・子どもたちの状態などで、計画した遊びができなくなることがあります。</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子どもたちの姿を把握</a:t>
            </a:r>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し</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対応</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できる</a:t>
            </a:r>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よう準備</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を</a:t>
            </a:r>
            <a:r>
              <a:rPr kumimoji="1" lang="ja-JP" altLang="en-US" sz="2800" dirty="0" smtClean="0">
                <a:solidFill>
                  <a:srgbClr val="FF0000"/>
                </a:solidFill>
                <a:latin typeface="HG丸ｺﾞｼｯｸM-PRO" panose="020F0600000000000000" pitchFamily="50" charset="-128"/>
                <a:ea typeface="HG丸ｺﾞｼｯｸM-PRO" panose="020F0600000000000000" pitchFamily="50" charset="-128"/>
              </a:rPr>
              <a:t>行う。</a:t>
            </a:r>
            <a:endParaRPr kumimoji="1" lang="ja-JP" altLang="en-US" sz="2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 name="矢印: 右 7">
            <a:extLst>
              <a:ext uri="{FF2B5EF4-FFF2-40B4-BE49-F238E27FC236}">
                <a16:creationId xmlns:a16="http://schemas.microsoft.com/office/drawing/2014/main" xmlns="" id="{8802C336-5279-4310-8C5D-631E176D1903}"/>
              </a:ext>
            </a:extLst>
          </p:cNvPr>
          <p:cNvSpPr/>
          <p:nvPr/>
        </p:nvSpPr>
        <p:spPr>
          <a:xfrm>
            <a:off x="3488486" y="3938029"/>
            <a:ext cx="576000" cy="53074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xmlns="" id="{BCBFB2C8-CF78-4474-90DE-147C9BD74C63}"/>
              </a:ext>
            </a:extLst>
          </p:cNvPr>
          <p:cNvSpPr/>
          <p:nvPr/>
        </p:nvSpPr>
        <p:spPr>
          <a:xfrm>
            <a:off x="6945603" y="3920415"/>
            <a:ext cx="576000" cy="53074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楕円 1"/>
          <p:cNvSpPr/>
          <p:nvPr/>
        </p:nvSpPr>
        <p:spPr>
          <a:xfrm rot="10800000" flipH="1" flipV="1">
            <a:off x="1872529" y="5551150"/>
            <a:ext cx="7066308" cy="99700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０・</a:t>
            </a:r>
            <a:r>
              <a:rPr kumimoji="1" lang="en-US" altLang="ja-JP" sz="2000" dirty="0" smtClean="0">
                <a:solidFill>
                  <a:schemeClr val="tx1"/>
                </a:solidFill>
              </a:rPr>
              <a:t>1</a:t>
            </a:r>
            <a:r>
              <a:rPr kumimoji="1" lang="ja-JP" altLang="en-US" sz="2000" dirty="0" smtClean="0">
                <a:solidFill>
                  <a:schemeClr val="tx1"/>
                </a:solidFill>
              </a:rPr>
              <a:t>・</a:t>
            </a:r>
            <a:r>
              <a:rPr kumimoji="1" lang="en-US" altLang="ja-JP" sz="2000" dirty="0" smtClean="0">
                <a:solidFill>
                  <a:schemeClr val="tx1"/>
                </a:solidFill>
              </a:rPr>
              <a:t>2</a:t>
            </a:r>
            <a:r>
              <a:rPr kumimoji="1" lang="ja-JP" altLang="en-US" sz="2000" dirty="0" smtClean="0">
                <a:solidFill>
                  <a:schemeClr val="tx1"/>
                </a:solidFill>
              </a:rPr>
              <a:t>歳児は手指の発達を促す遊びを行う中で、生活面の成長につながります。</a:t>
            </a:r>
            <a:endParaRPr kumimoji="1" lang="ja-JP" altLang="en-US" sz="2000" dirty="0">
              <a:solidFill>
                <a:schemeClr val="tx1"/>
              </a:solidFill>
            </a:endParaRPr>
          </a:p>
        </p:txBody>
      </p:sp>
      <p:sp>
        <p:nvSpPr>
          <p:cNvPr id="10" name="角丸四角形 9"/>
          <p:cNvSpPr/>
          <p:nvPr/>
        </p:nvSpPr>
        <p:spPr>
          <a:xfrm>
            <a:off x="256573" y="188302"/>
            <a:ext cx="4940135"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b="1">
                <a:solidFill>
                  <a:schemeClr val="tx1"/>
                </a:solidFill>
                <a:latin typeface="HG丸ｺﾞｼｯｸM-PRO" panose="020F0600000000000000" pitchFamily="50" charset="-128"/>
                <a:ea typeface="HG丸ｺﾞｼｯｸM-PRO" panose="020F0600000000000000" pitchFamily="50" charset="-128"/>
              </a:rPr>
              <a:t>7:00</a:t>
            </a:r>
            <a:r>
              <a:rPr kumimoji="1" lang="ja-JP" altLang="en-US" sz="2800" b="1">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b="1">
                <a:solidFill>
                  <a:schemeClr val="tx1"/>
                </a:solidFill>
                <a:latin typeface="HG丸ｺﾞｼｯｸM-PRO" panose="020F0600000000000000" pitchFamily="50" charset="-128"/>
                <a:ea typeface="HG丸ｺﾞｼｯｸM-PRO" panose="020F0600000000000000" pitchFamily="50" charset="-128"/>
              </a:rPr>
              <a:t>9</a:t>
            </a:r>
            <a:r>
              <a:rPr kumimoji="1" lang="ja-JP" altLang="en-US" sz="2800" b="1">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b="1">
                <a:solidFill>
                  <a:schemeClr val="tx1"/>
                </a:solidFill>
                <a:latin typeface="HG丸ｺﾞｼｯｸM-PRO" panose="020F0600000000000000" pitchFamily="50" charset="-128"/>
                <a:ea typeface="HG丸ｺﾞｼｯｸM-PRO" panose="020F0600000000000000" pitchFamily="50" charset="-128"/>
              </a:rPr>
              <a:t>00</a:t>
            </a:r>
            <a:r>
              <a:rPr kumimoji="1" lang="ja-JP" altLang="en-US" sz="2800" b="1">
                <a:solidFill>
                  <a:schemeClr val="tx1"/>
                </a:solidFill>
                <a:latin typeface="HG丸ｺﾞｼｯｸM-PRO" panose="020F0600000000000000" pitchFamily="50" charset="-128"/>
                <a:ea typeface="HG丸ｺﾞｼｯｸM-PRO" panose="020F0600000000000000" pitchFamily="50" charset="-128"/>
              </a:rPr>
              <a:t>　朝のあそび</a:t>
            </a:r>
            <a:endParaRPr kumimoji="1" lang="en-US" altLang="ja-JP"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角丸四角形 10"/>
          <p:cNvSpPr/>
          <p:nvPr/>
        </p:nvSpPr>
        <p:spPr>
          <a:xfrm>
            <a:off x="256573" y="759568"/>
            <a:ext cx="10153403" cy="1031611"/>
          </a:xfrm>
          <a:prstGeom prst="round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子どもたち一人ひとりの状態を把握する。</a:t>
            </a:r>
          </a:p>
          <a:p>
            <a:pPr lvl="0"/>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安心して過ごせるような環境づくり・</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かかわり</a:t>
            </a:r>
            <a:endParaRPr kumimoji="1" lang="ja-JP" altLang="en-US" sz="2400" dirty="0"/>
          </a:p>
        </p:txBody>
      </p:sp>
      <p:sp>
        <p:nvSpPr>
          <p:cNvPr id="12" name="角丸四角形 11"/>
          <p:cNvSpPr/>
          <p:nvPr/>
        </p:nvSpPr>
        <p:spPr>
          <a:xfrm>
            <a:off x="263764" y="2130716"/>
            <a:ext cx="7257839"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400" b="1">
                <a:solidFill>
                  <a:schemeClr val="tx1"/>
                </a:solidFill>
                <a:latin typeface="HG丸ｺﾞｼｯｸM-PRO" panose="020F0600000000000000" pitchFamily="50" charset="-128"/>
                <a:ea typeface="HG丸ｺﾞｼｯｸM-PRO" panose="020F0600000000000000" pitchFamily="50" charset="-128"/>
              </a:rPr>
              <a:t>9</a:t>
            </a:r>
            <a:r>
              <a:rPr kumimoji="1" lang="ja-JP" altLang="en-US" sz="2400" b="1">
                <a:solidFill>
                  <a:schemeClr val="tx1"/>
                </a:solidFill>
                <a:latin typeface="HG丸ｺﾞｼｯｸM-PRO" panose="020F0600000000000000" pitchFamily="50" charset="-128"/>
                <a:ea typeface="HG丸ｺﾞｼｯｸM-PRO" panose="020F0600000000000000" pitchFamily="50" charset="-128"/>
              </a:rPr>
              <a:t>：</a:t>
            </a:r>
            <a:r>
              <a:rPr kumimoji="1" lang="en-US" altLang="ja-JP" sz="2400" b="1">
                <a:solidFill>
                  <a:schemeClr val="tx1"/>
                </a:solidFill>
                <a:latin typeface="HG丸ｺﾞｼｯｸM-PRO" panose="020F0600000000000000" pitchFamily="50" charset="-128"/>
                <a:ea typeface="HG丸ｺﾞｼｯｸM-PRO" panose="020F0600000000000000" pitchFamily="50" charset="-128"/>
              </a:rPr>
              <a:t>30</a:t>
            </a:r>
            <a:r>
              <a:rPr kumimoji="1" lang="ja-JP" altLang="en-US" sz="2400" b="1">
                <a:solidFill>
                  <a:schemeClr val="tx1"/>
                </a:solidFill>
                <a:latin typeface="HG丸ｺﾞｼｯｸM-PRO" panose="020F0600000000000000" pitchFamily="50" charset="-128"/>
                <a:ea typeface="HG丸ｺﾞｼｯｸM-PRO" panose="020F0600000000000000" pitchFamily="50" charset="-128"/>
              </a:rPr>
              <a:t>～</a:t>
            </a:r>
            <a:r>
              <a:rPr kumimoji="1" lang="en-US" altLang="ja-JP" sz="2400" b="1">
                <a:solidFill>
                  <a:schemeClr val="tx1"/>
                </a:solidFill>
                <a:latin typeface="HG丸ｺﾞｼｯｸM-PRO" panose="020F0600000000000000" pitchFamily="50" charset="-128"/>
                <a:ea typeface="HG丸ｺﾞｼｯｸM-PRO" panose="020F0600000000000000" pitchFamily="50" charset="-128"/>
              </a:rPr>
              <a:t>11</a:t>
            </a:r>
            <a:r>
              <a:rPr kumimoji="1" lang="ja-JP" altLang="en-US" sz="2400" b="1">
                <a:solidFill>
                  <a:schemeClr val="tx1"/>
                </a:solidFill>
                <a:latin typeface="HG丸ｺﾞｼｯｸM-PRO" panose="020F0600000000000000" pitchFamily="50" charset="-128"/>
                <a:ea typeface="HG丸ｺﾞｼｯｸM-PRO" panose="020F0600000000000000" pitchFamily="50" charset="-128"/>
              </a:rPr>
              <a:t>：</a:t>
            </a:r>
            <a:r>
              <a:rPr kumimoji="1" lang="en-US" altLang="ja-JP" sz="2400" b="1">
                <a:solidFill>
                  <a:schemeClr val="tx1"/>
                </a:solidFill>
                <a:latin typeface="HG丸ｺﾞｼｯｸM-PRO" panose="020F0600000000000000" pitchFamily="50" charset="-128"/>
                <a:ea typeface="HG丸ｺﾞｼｯｸM-PRO" panose="020F0600000000000000" pitchFamily="50" charset="-128"/>
              </a:rPr>
              <a:t>00</a:t>
            </a:r>
            <a:r>
              <a:rPr kumimoji="1" lang="ja-JP" altLang="en-US" sz="2400">
                <a:solidFill>
                  <a:schemeClr val="tx1"/>
                </a:solidFill>
                <a:latin typeface="HG丸ｺﾞｼｯｸM-PRO" panose="020F0600000000000000" pitchFamily="50" charset="-128"/>
                <a:ea typeface="HG丸ｺﾞｼｯｸM-PRO" panose="020F0600000000000000" pitchFamily="50" charset="-128"/>
              </a:rPr>
              <a:t>　</a:t>
            </a:r>
            <a:r>
              <a:rPr kumimoji="1" lang="ja-JP" altLang="en-US" sz="2800" b="1">
                <a:solidFill>
                  <a:schemeClr val="tx1"/>
                </a:solidFill>
                <a:latin typeface="HG丸ｺﾞｼｯｸM-PRO" panose="020F0600000000000000" pitchFamily="50" charset="-128"/>
                <a:ea typeface="HG丸ｺﾞｼｯｸM-PRO" panose="020F0600000000000000" pitchFamily="50" charset="-128"/>
              </a:rPr>
              <a:t>各クラスの活動・あそび</a:t>
            </a:r>
            <a:endParaRPr kumimoji="1"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9181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2"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 name="矢印: 下 7">
            <a:extLst>
              <a:ext uri="{FF2B5EF4-FFF2-40B4-BE49-F238E27FC236}">
                <a16:creationId xmlns:a16="http://schemas.microsoft.com/office/drawing/2014/main" xmlns="" id="{3CDF9297-9222-4C4B-A127-01B8B325D69D}"/>
              </a:ext>
            </a:extLst>
          </p:cNvPr>
          <p:cNvSpPr/>
          <p:nvPr/>
        </p:nvSpPr>
        <p:spPr>
          <a:xfrm>
            <a:off x="2882017" y="3044165"/>
            <a:ext cx="817395" cy="3031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7">
            <a:extLst>
              <a:ext uri="{FF2B5EF4-FFF2-40B4-BE49-F238E27FC236}">
                <a16:creationId xmlns:a16="http://schemas.microsoft.com/office/drawing/2014/main" xmlns="" id="{3CDF9297-9222-4C4B-A127-01B8B325D69D}"/>
              </a:ext>
            </a:extLst>
          </p:cNvPr>
          <p:cNvSpPr/>
          <p:nvPr/>
        </p:nvSpPr>
        <p:spPr>
          <a:xfrm rot="16200000">
            <a:off x="5537050" y="3933890"/>
            <a:ext cx="817395" cy="4763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01647" y="174421"/>
            <a:ext cx="5305930" cy="55353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b="1" dirty="0">
                <a:solidFill>
                  <a:schemeClr val="tx1"/>
                </a:solidFill>
                <a:latin typeface="HG丸ｺﾞｼｯｸM-PRO" panose="020F0600000000000000" pitchFamily="50" charset="-128"/>
                <a:ea typeface="HG丸ｺﾞｼｯｸM-PRO" panose="020F0600000000000000" pitchFamily="50" charset="-128"/>
              </a:rPr>
              <a:t>11</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b="1" dirty="0">
                <a:solidFill>
                  <a:schemeClr val="tx1"/>
                </a:solidFill>
                <a:latin typeface="HG丸ｺﾞｼｯｸM-PRO" panose="020F0600000000000000" pitchFamily="50" charset="-128"/>
                <a:ea typeface="HG丸ｺﾞｼｯｸM-PRO" panose="020F0600000000000000" pitchFamily="50" charset="-128"/>
              </a:rPr>
              <a:t>00</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b="1" dirty="0">
                <a:solidFill>
                  <a:schemeClr val="tx1"/>
                </a:solidFill>
                <a:latin typeface="HG丸ｺﾞｼｯｸM-PRO" panose="020F0600000000000000" pitchFamily="50" charset="-128"/>
                <a:ea typeface="HG丸ｺﾞｼｯｸM-PRO" panose="020F0600000000000000" pitchFamily="50" charset="-128"/>
              </a:rPr>
              <a:t>13</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b="1" dirty="0">
                <a:solidFill>
                  <a:schemeClr val="tx1"/>
                </a:solidFill>
                <a:latin typeface="HG丸ｺﾞｼｯｸM-PRO" panose="020F0600000000000000" pitchFamily="50" charset="-128"/>
                <a:ea typeface="HG丸ｺﾞｼｯｸM-PRO" panose="020F0600000000000000" pitchFamily="50" charset="-128"/>
              </a:rPr>
              <a:t>00</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2800" b="1" dirty="0" smtClean="0">
                <a:solidFill>
                  <a:schemeClr val="tx1"/>
                </a:solidFill>
                <a:latin typeface="HG丸ｺﾞｼｯｸM-PRO" panose="020F0600000000000000" pitchFamily="50" charset="-128"/>
                <a:ea typeface="HG丸ｺﾞｼｯｸM-PRO" panose="020F0600000000000000" pitchFamily="50" charset="-128"/>
              </a:rPr>
              <a:t>食事</a:t>
            </a:r>
            <a:endParaRPr kumimoji="1"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 name="フローチャート: せん孔テープ 1"/>
          <p:cNvSpPr/>
          <p:nvPr/>
        </p:nvSpPr>
        <p:spPr>
          <a:xfrm>
            <a:off x="401646" y="1046307"/>
            <a:ext cx="5111809" cy="681204"/>
          </a:xfrm>
          <a:prstGeom prst="flowChartPunchedTap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0</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歳児クラス　　授乳から離乳食へ</a:t>
            </a:r>
            <a:endParaRPr kumimoji="1" lang="ja-JP" altLang="en-US" sz="2400" dirty="0"/>
          </a:p>
        </p:txBody>
      </p:sp>
      <p:sp>
        <p:nvSpPr>
          <p:cNvPr id="16" name="角丸四角形 15"/>
          <p:cNvSpPr/>
          <p:nvPr/>
        </p:nvSpPr>
        <p:spPr>
          <a:xfrm>
            <a:off x="361743" y="1944825"/>
            <a:ext cx="6430944" cy="1055623"/>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4000" b="1" dirty="0" smtClean="0">
                <a:solidFill>
                  <a:srgbClr val="00B050"/>
                </a:solidFill>
                <a:latin typeface="HG丸ｺﾞｼｯｸM-PRO" panose="020F0600000000000000" pitchFamily="50" charset="-128"/>
                <a:ea typeface="HG丸ｺﾞｼｯｸM-PRO" panose="020F0600000000000000" pitchFamily="50" charset="-128"/>
              </a:rPr>
              <a:t>授乳</a:t>
            </a:r>
            <a:endParaRPr kumimoji="1" lang="en-US" altLang="ja-JP" sz="2400" b="1" dirty="0" smtClean="0">
              <a:solidFill>
                <a:srgbClr val="FF0000"/>
              </a:solidFill>
              <a:latin typeface="HG丸ｺﾞｼｯｸM-PRO" panose="020F0600000000000000" pitchFamily="50" charset="-128"/>
              <a:ea typeface="HG丸ｺﾞｼｯｸM-PRO" panose="020F0600000000000000" pitchFamily="50" charset="-128"/>
            </a:endParaRPr>
          </a:p>
          <a:p>
            <a:pPr lvl="0"/>
            <a:r>
              <a:rPr kumimoji="1" lang="ja-JP" altLang="en-US" sz="2400" b="1" dirty="0" smtClean="0">
                <a:solidFill>
                  <a:srgbClr val="FF0000"/>
                </a:solidFill>
                <a:latin typeface="HG丸ｺﾞｼｯｸM-PRO" panose="020F0600000000000000" pitchFamily="50" charset="-128"/>
                <a:ea typeface="HG丸ｺﾞｼｯｸM-PRO" panose="020F0600000000000000" pitchFamily="50" charset="-128"/>
              </a:rPr>
              <a:t>一対一で目を見て、優しく声をかけながら</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xmlns="" id="{F774D0BA-B975-439A-BE26-DBB5025FB3E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78583" t="80818" r="4936" b="6186"/>
          <a:stretch/>
        </p:blipFill>
        <p:spPr>
          <a:xfrm rot="16200000">
            <a:off x="8019928" y="-828891"/>
            <a:ext cx="2663782" cy="4994895"/>
          </a:xfrm>
          <a:prstGeom prst="rect">
            <a:avLst/>
          </a:prstGeom>
          <a:ln>
            <a:noFill/>
          </a:ln>
        </p:spPr>
      </p:pic>
      <p:sp>
        <p:nvSpPr>
          <p:cNvPr id="17" name="楕円 18">
            <a:extLst>
              <a:ext uri="{FF2B5EF4-FFF2-40B4-BE49-F238E27FC236}">
                <a16:creationId xmlns:a16="http://schemas.microsoft.com/office/drawing/2014/main" xmlns="" id="{2240D013-F6AE-4CE7-9C1E-9C349AB8D88F}"/>
              </a:ext>
            </a:extLst>
          </p:cNvPr>
          <p:cNvSpPr/>
          <p:nvPr/>
        </p:nvSpPr>
        <p:spPr>
          <a:xfrm>
            <a:off x="701006" y="3318802"/>
            <a:ext cx="2589708" cy="1798895"/>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園と家庭の連携　　</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lvl="0" algn="ct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子ども</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の様子を確認</a:t>
            </a:r>
            <a:endParaRPr kumimoji="1" lang="ja-JP" altLang="en-US" sz="2400" dirty="0"/>
          </a:p>
        </p:txBody>
      </p:sp>
      <p:sp>
        <p:nvSpPr>
          <p:cNvPr id="19" name="楕円 18">
            <a:extLst>
              <a:ext uri="{FF2B5EF4-FFF2-40B4-BE49-F238E27FC236}">
                <a16:creationId xmlns:a16="http://schemas.microsoft.com/office/drawing/2014/main" xmlns="" id="{2240D013-F6AE-4CE7-9C1E-9C349AB8D88F}"/>
              </a:ext>
            </a:extLst>
          </p:cNvPr>
          <p:cNvSpPr/>
          <p:nvPr/>
        </p:nvSpPr>
        <p:spPr>
          <a:xfrm>
            <a:off x="2923747" y="3275085"/>
            <a:ext cx="2589708" cy="1798895"/>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sz="2400">
                <a:solidFill>
                  <a:schemeClr val="tx1"/>
                </a:solidFill>
                <a:latin typeface="HG丸ｺﾞｼｯｸM-PRO" panose="020F0600000000000000" pitchFamily="50" charset="-128"/>
                <a:ea typeface="HG丸ｺﾞｼｯｸM-PRO" panose="020F0600000000000000" pitchFamily="50" charset="-128"/>
              </a:rPr>
              <a:t>栄養士との話し合い</a:t>
            </a:r>
            <a:endParaRPr kumimoji="1" lang="ja-JP" altLang="en-US" sz="2400" dirty="0"/>
          </a:p>
        </p:txBody>
      </p:sp>
      <p:sp>
        <p:nvSpPr>
          <p:cNvPr id="20" name="角丸四角形 19"/>
          <p:cNvSpPr/>
          <p:nvPr/>
        </p:nvSpPr>
        <p:spPr>
          <a:xfrm>
            <a:off x="6443812" y="3172504"/>
            <a:ext cx="5405455" cy="171484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sz="2000"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５～６カ月ごろ</a:t>
            </a:r>
            <a:r>
              <a:rPr kumimoji="1" lang="ja-JP" altLang="en-US" sz="2400"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　　　　　　　　　　　　子どもたち一人ひとりの姿・発達に合わせ、</a:t>
            </a: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離乳食</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へ</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1" name="角丸四角形 20"/>
          <p:cNvSpPr/>
          <p:nvPr/>
        </p:nvSpPr>
        <p:spPr>
          <a:xfrm>
            <a:off x="471222" y="5605152"/>
            <a:ext cx="10949049" cy="1008551"/>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子どもの表情・口の動きを見ながら丁寧にかかわり、</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lvl="0" algn="ct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食への意欲・食べることが好きな子どもへ</a:t>
            </a:r>
          </a:p>
        </p:txBody>
      </p:sp>
    </p:spTree>
    <p:extLst>
      <p:ext uri="{BB962C8B-B14F-4D97-AF65-F5344CB8AC3E}">
        <p14:creationId xmlns:p14="http://schemas.microsoft.com/office/powerpoint/2010/main" val="9473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14" grpId="0" animBg="1"/>
      <p:bldP spid="2" grpId="0" animBg="1"/>
      <p:bldP spid="16" grpId="0" animBg="1"/>
      <p:bldP spid="17"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矢印: 下 14">
            <a:extLst>
              <a:ext uri="{FF2B5EF4-FFF2-40B4-BE49-F238E27FC236}">
                <a16:creationId xmlns:a16="http://schemas.microsoft.com/office/drawing/2014/main" xmlns="" id="{C2F484E0-3B78-4A44-9D3D-F304D395BC39}"/>
              </a:ext>
            </a:extLst>
          </p:cNvPr>
          <p:cNvSpPr/>
          <p:nvPr/>
        </p:nvSpPr>
        <p:spPr>
          <a:xfrm>
            <a:off x="4937491" y="1102211"/>
            <a:ext cx="683283" cy="6961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16">
            <a:extLst>
              <a:ext uri="{FF2B5EF4-FFF2-40B4-BE49-F238E27FC236}">
                <a16:creationId xmlns:a16="http://schemas.microsoft.com/office/drawing/2014/main" xmlns="" id="{7DD8D39A-A209-4333-860A-057CE7192A16}"/>
              </a:ext>
            </a:extLst>
          </p:cNvPr>
          <p:cNvSpPr/>
          <p:nvPr/>
        </p:nvSpPr>
        <p:spPr>
          <a:xfrm>
            <a:off x="568433" y="3758777"/>
            <a:ext cx="2203984" cy="1302248"/>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歳児　</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2000" b="1" dirty="0" smtClean="0">
                <a:solidFill>
                  <a:schemeClr val="tx1"/>
                </a:solidFill>
                <a:latin typeface="HG丸ｺﾞｼｯｸM-PRO" panose="020F0600000000000000" pitchFamily="50" charset="-128"/>
                <a:ea typeface="HG丸ｺﾞｼｯｸM-PRO" panose="020F0600000000000000" pitchFamily="50" charset="-128"/>
              </a:rPr>
              <a:t>手づかみ・</a:t>
            </a:r>
            <a:r>
              <a:rPr kumimoji="1" lang="ja-JP" altLang="en-US" sz="2000" b="1" dirty="0" smtClean="0">
                <a:solidFill>
                  <a:srgbClr val="FF0000"/>
                </a:solidFill>
                <a:latin typeface="HG丸ｺﾞｼｯｸM-PRO" panose="020F0600000000000000" pitchFamily="50" charset="-128"/>
                <a:ea typeface="HG丸ｺﾞｼｯｸM-PRO" panose="020F0600000000000000" pitchFamily="50" charset="-128"/>
              </a:rPr>
              <a:t>スプーン</a:t>
            </a:r>
            <a:endParaRPr kumimoji="1" lang="ja-JP" altLang="en-US" sz="20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6" name="楕円 18">
            <a:extLst>
              <a:ext uri="{FF2B5EF4-FFF2-40B4-BE49-F238E27FC236}">
                <a16:creationId xmlns:a16="http://schemas.microsoft.com/office/drawing/2014/main" xmlns="" id="{2240D013-F6AE-4CE7-9C1E-9C349AB8D88F}"/>
              </a:ext>
            </a:extLst>
          </p:cNvPr>
          <p:cNvSpPr/>
          <p:nvPr/>
        </p:nvSpPr>
        <p:spPr>
          <a:xfrm>
            <a:off x="2977363" y="3319711"/>
            <a:ext cx="2643411" cy="1798895"/>
          </a:xfrm>
          <a:prstGeom prst="ellips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2</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歳児　</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スプーン</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後半から</a:t>
            </a:r>
            <a:r>
              <a:rPr kumimoji="1" lang="ja-JP" altLang="en-US" sz="2400" b="1" dirty="0" smtClean="0">
                <a:solidFill>
                  <a:srgbClr val="FF0000"/>
                </a:solidFill>
                <a:latin typeface="HG丸ｺﾞｼｯｸM-PRO" panose="020F0600000000000000" pitchFamily="50" charset="-128"/>
                <a:ea typeface="HG丸ｺﾞｼｯｸM-PRO" panose="020F0600000000000000" pitchFamily="50" charset="-128"/>
              </a:rPr>
              <a:t>箸へ移行</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7" name="楕円 19">
            <a:extLst>
              <a:ext uri="{FF2B5EF4-FFF2-40B4-BE49-F238E27FC236}">
                <a16:creationId xmlns:a16="http://schemas.microsoft.com/office/drawing/2014/main" xmlns="" id="{51690E89-4413-4769-B3D1-DCEADD7764EF}"/>
              </a:ext>
            </a:extLst>
          </p:cNvPr>
          <p:cNvSpPr/>
          <p:nvPr/>
        </p:nvSpPr>
        <p:spPr>
          <a:xfrm>
            <a:off x="5825720" y="3396016"/>
            <a:ext cx="3317093" cy="171313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3</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歳児</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箸</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（スプーン</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で進めて</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箸へ移行）</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楕円 20">
            <a:extLst>
              <a:ext uri="{FF2B5EF4-FFF2-40B4-BE49-F238E27FC236}">
                <a16:creationId xmlns:a16="http://schemas.microsoft.com/office/drawing/2014/main" xmlns="" id="{5EF570A7-3BF0-48EF-B8D6-DEDBFE3F7173}"/>
              </a:ext>
            </a:extLst>
          </p:cNvPr>
          <p:cNvSpPr/>
          <p:nvPr/>
        </p:nvSpPr>
        <p:spPr>
          <a:xfrm>
            <a:off x="9430886" y="3355167"/>
            <a:ext cx="2337560" cy="176343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rPr>
              <a:t>4</a:t>
            </a:r>
            <a:r>
              <a:rPr kumimoji="1" lang="ja-JP" altLang="en-US" sz="2400" dirty="0" smtClean="0">
                <a:solidFill>
                  <a:srgbClr val="FF0000"/>
                </a:solidFill>
                <a:latin typeface="HG丸ｺﾞｼｯｸM-PRO" panose="020F0600000000000000" pitchFamily="50" charset="-128"/>
                <a:ea typeface="HG丸ｺﾞｼｯｸM-PRO" panose="020F0600000000000000" pitchFamily="50" charset="-128"/>
              </a:rPr>
              <a:t>・</a:t>
            </a:r>
            <a:r>
              <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rPr>
              <a:t>5</a:t>
            </a:r>
            <a:r>
              <a:rPr kumimoji="1" lang="ja-JP" altLang="en-US" sz="2400" dirty="0" smtClean="0">
                <a:solidFill>
                  <a:srgbClr val="FF0000"/>
                </a:solidFill>
                <a:latin typeface="HG丸ｺﾞｼｯｸM-PRO" panose="020F0600000000000000" pitchFamily="50" charset="-128"/>
                <a:ea typeface="HG丸ｺﾞｼｯｸM-PRO" panose="020F0600000000000000" pitchFamily="50" charset="-128"/>
              </a:rPr>
              <a:t>歳児</a:t>
            </a:r>
            <a:endParaRPr kumimoji="1" lang="en-US" altLang="ja-JP" sz="2400" dirty="0" smtClean="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3200" dirty="0" smtClean="0">
                <a:solidFill>
                  <a:srgbClr val="FF0000"/>
                </a:solidFill>
                <a:latin typeface="HG丸ｺﾞｼｯｸM-PRO" panose="020F0600000000000000" pitchFamily="50" charset="-128"/>
                <a:ea typeface="HG丸ｺﾞｼｯｸM-PRO" panose="020F0600000000000000" pitchFamily="50" charset="-128"/>
              </a:rPr>
              <a:t>箸</a:t>
            </a:r>
            <a:endParaRPr kumimoji="1" lang="ja-JP" altLang="en-US" sz="32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1" name="横巻き 10"/>
          <p:cNvSpPr/>
          <p:nvPr/>
        </p:nvSpPr>
        <p:spPr>
          <a:xfrm flipH="1">
            <a:off x="568433" y="5297439"/>
            <a:ext cx="10913425" cy="86235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b="1" dirty="0" smtClean="0">
                <a:solidFill>
                  <a:schemeClr val="tx1"/>
                </a:solidFill>
                <a:latin typeface="HG丸ｺﾞｼｯｸM-PRO" panose="020F0600000000000000" pitchFamily="50" charset="-128"/>
                <a:ea typeface="HG丸ｺﾞｼｯｸM-PRO" panose="020F0600000000000000" pitchFamily="50" charset="-128"/>
              </a:rPr>
              <a:t>保育士は一人ひとりの年齢発達に合わせた援助を進めていきます。</a:t>
            </a:r>
            <a:endParaRPr kumimoji="1"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角丸四角形 11"/>
          <p:cNvSpPr/>
          <p:nvPr/>
        </p:nvSpPr>
        <p:spPr>
          <a:xfrm>
            <a:off x="197318" y="295789"/>
            <a:ext cx="11348075" cy="68995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歳児クラスからは、</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様々な食品に少しずつふれることを大事</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に</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3" name="角丸四角形 12"/>
          <p:cNvSpPr/>
          <p:nvPr/>
        </p:nvSpPr>
        <p:spPr>
          <a:xfrm>
            <a:off x="197318" y="1892513"/>
            <a:ext cx="11348075" cy="1035498"/>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励まし、褒めながら、スプーンや箸の持ち方を知らせ、楽しく食べることを</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大事に</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4803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波線 7">
            <a:extLst>
              <a:ext uri="{FF2B5EF4-FFF2-40B4-BE49-F238E27FC236}">
                <a16:creationId xmlns:a16="http://schemas.microsoft.com/office/drawing/2014/main" xmlns="" id="{62439900-B07F-4831-BC76-3899BE1C412D}"/>
              </a:ext>
            </a:extLst>
          </p:cNvPr>
          <p:cNvSpPr/>
          <p:nvPr/>
        </p:nvSpPr>
        <p:spPr>
          <a:xfrm>
            <a:off x="493571" y="1867342"/>
            <a:ext cx="3967038" cy="1003065"/>
          </a:xfrm>
          <a:prstGeom prst="wave">
            <a:avLst>
              <a:gd name="adj1" fmla="val 12500"/>
              <a:gd name="adj2" fmla="val -1347"/>
            </a:avLst>
          </a:prstGeom>
          <a:solidFill>
            <a:srgbClr val="CCFF66"/>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latin typeface="HG丸ｺﾞｼｯｸM-PRO" panose="020F0600000000000000" pitchFamily="50" charset="-128"/>
                <a:ea typeface="HG丸ｺﾞｼｯｸM-PRO" panose="020F0600000000000000" pitchFamily="50" charset="-128"/>
              </a:rPr>
              <a:t>排泄面について</a:t>
            </a:r>
          </a:p>
        </p:txBody>
      </p:sp>
      <p:sp>
        <p:nvSpPr>
          <p:cNvPr id="14" name="矢印: 下 13">
            <a:extLst>
              <a:ext uri="{FF2B5EF4-FFF2-40B4-BE49-F238E27FC236}">
                <a16:creationId xmlns:a16="http://schemas.microsoft.com/office/drawing/2014/main" xmlns="" id="{BB7B7423-6934-42D8-8C8C-B9590DB18175}"/>
              </a:ext>
            </a:extLst>
          </p:cNvPr>
          <p:cNvSpPr/>
          <p:nvPr/>
        </p:nvSpPr>
        <p:spPr>
          <a:xfrm>
            <a:off x="4218293" y="3425154"/>
            <a:ext cx="484632" cy="27258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xmlns="" id="{7765CB74-D21F-4405-9B13-3CA2F87650E5}"/>
              </a:ext>
            </a:extLst>
          </p:cNvPr>
          <p:cNvSpPr/>
          <p:nvPr/>
        </p:nvSpPr>
        <p:spPr>
          <a:xfrm rot="16200000">
            <a:off x="6006224" y="5868783"/>
            <a:ext cx="484632" cy="3747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431254" y="336414"/>
            <a:ext cx="8383540"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lang="en-US" altLang="ja-JP" sz="2800" dirty="0" smtClean="0">
                <a:solidFill>
                  <a:schemeClr val="tx1"/>
                </a:solidFill>
                <a:latin typeface="HG丸ｺﾞｼｯｸM-PRO" panose="020F0600000000000000" pitchFamily="50" charset="-128"/>
                <a:ea typeface="HG丸ｺﾞｼｯｸM-PRO" panose="020F0600000000000000" pitchFamily="50" charset="-128"/>
              </a:rPr>
              <a:t>11</a:t>
            </a:r>
            <a:r>
              <a:rPr lang="ja-JP" altLang="en-US" sz="2800" dirty="0">
                <a:solidFill>
                  <a:schemeClr val="tx1"/>
                </a:solidFill>
                <a:latin typeface="HG丸ｺﾞｼｯｸM-PRO" panose="020F0600000000000000" pitchFamily="50" charset="-128"/>
                <a:ea typeface="HG丸ｺﾞｼｯｸM-PRO" panose="020F0600000000000000" pitchFamily="50" charset="-128"/>
              </a:rPr>
              <a:t>：</a:t>
            </a:r>
            <a:r>
              <a:rPr lang="en-US" altLang="ja-JP" sz="2800" dirty="0">
                <a:solidFill>
                  <a:schemeClr val="tx1"/>
                </a:solidFill>
                <a:latin typeface="HG丸ｺﾞｼｯｸM-PRO" panose="020F0600000000000000" pitchFamily="50" charset="-128"/>
                <a:ea typeface="HG丸ｺﾞｼｯｸM-PRO" panose="020F0600000000000000" pitchFamily="50" charset="-128"/>
              </a:rPr>
              <a:t>00</a:t>
            </a:r>
            <a:r>
              <a:rPr lang="ja-JP" altLang="en-US" sz="2800" dirty="0">
                <a:solidFill>
                  <a:schemeClr val="tx1"/>
                </a:solidFill>
                <a:latin typeface="HG丸ｺﾞｼｯｸM-PRO" panose="020F0600000000000000" pitchFamily="50" charset="-128"/>
                <a:ea typeface="HG丸ｺﾞｼｯｸM-PRO" panose="020F0600000000000000" pitchFamily="50" charset="-128"/>
              </a:rPr>
              <a:t>～</a:t>
            </a:r>
            <a:r>
              <a:rPr lang="en-US" altLang="ja-JP" sz="2800" dirty="0">
                <a:solidFill>
                  <a:schemeClr val="tx1"/>
                </a:solidFill>
                <a:latin typeface="HG丸ｺﾞｼｯｸM-PRO" panose="020F0600000000000000" pitchFamily="50" charset="-128"/>
                <a:ea typeface="HG丸ｺﾞｼｯｸM-PRO" panose="020F0600000000000000" pitchFamily="50" charset="-128"/>
              </a:rPr>
              <a:t>15</a:t>
            </a:r>
            <a:r>
              <a:rPr lang="ja-JP" altLang="en-US" sz="2800" dirty="0">
                <a:solidFill>
                  <a:schemeClr val="tx1"/>
                </a:solidFill>
                <a:latin typeface="HG丸ｺﾞｼｯｸM-PRO" panose="020F0600000000000000" pitchFamily="50" charset="-128"/>
                <a:ea typeface="HG丸ｺﾞｼｯｸM-PRO" panose="020F0600000000000000" pitchFamily="50" charset="-128"/>
              </a:rPr>
              <a:t>：</a:t>
            </a:r>
            <a:r>
              <a:rPr lang="en-US" altLang="ja-JP" sz="2800" dirty="0">
                <a:solidFill>
                  <a:schemeClr val="tx1"/>
                </a:solidFill>
                <a:latin typeface="HG丸ｺﾞｼｯｸM-PRO" panose="020F0600000000000000" pitchFamily="50" charset="-128"/>
                <a:ea typeface="HG丸ｺﾞｼｯｸM-PRO" panose="020F0600000000000000" pitchFamily="50" charset="-128"/>
              </a:rPr>
              <a:t>00</a:t>
            </a:r>
            <a:r>
              <a:rPr lang="ja-JP" altLang="en-US" sz="2800" dirty="0">
                <a:solidFill>
                  <a:schemeClr val="tx1"/>
                </a:solidFill>
                <a:latin typeface="HG丸ｺﾞｼｯｸM-PRO" panose="020F0600000000000000" pitchFamily="50" charset="-128"/>
                <a:ea typeface="HG丸ｺﾞｼｯｸM-PRO" panose="020F0600000000000000" pitchFamily="50" charset="-128"/>
              </a:rPr>
              <a:t>　　</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排せつ・着脱・午睡</a:t>
            </a:r>
            <a:r>
              <a:rPr lang="en-US" altLang="ja-JP" sz="2800" b="1" dirty="0">
                <a:solidFill>
                  <a:schemeClr val="tx1"/>
                </a:solidFill>
                <a:latin typeface="HG丸ｺﾞｼｯｸM-PRO" panose="020F0600000000000000" pitchFamily="50" charset="-128"/>
                <a:ea typeface="HG丸ｺﾞｼｯｸM-PRO" panose="020F0600000000000000" pitchFamily="50" charset="-128"/>
              </a:rPr>
              <a:t/>
            </a:r>
            <a:br>
              <a:rPr lang="en-US" altLang="ja-JP" sz="2800" b="1" dirty="0">
                <a:solidFill>
                  <a:schemeClr val="tx1"/>
                </a:solidFill>
                <a:latin typeface="HG丸ｺﾞｼｯｸM-PRO" panose="020F0600000000000000" pitchFamily="50" charset="-128"/>
                <a:ea typeface="HG丸ｺﾞｼｯｸM-PRO" panose="020F0600000000000000" pitchFamily="50" charset="-128"/>
              </a:rPr>
            </a:br>
            <a:endParaRPr kumimoji="1"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1" name="角丸四角形 20"/>
          <p:cNvSpPr/>
          <p:nvPr/>
        </p:nvSpPr>
        <p:spPr>
          <a:xfrm>
            <a:off x="431254" y="894551"/>
            <a:ext cx="10505920" cy="700752"/>
          </a:xfrm>
          <a:prstGeom prst="round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a:solidFill>
                  <a:schemeClr val="tx1"/>
                </a:solidFill>
                <a:latin typeface="HG丸ｺﾞｼｯｸM-PRO" panose="020F0600000000000000" pitchFamily="50" charset="-128"/>
                <a:ea typeface="HG丸ｺﾞｼｯｸM-PRO" panose="020F0600000000000000" pitchFamily="50" charset="-128"/>
              </a:rPr>
              <a:t>012</a:t>
            </a:r>
            <a:r>
              <a:rPr lang="ja-JP" altLang="en-US" sz="2400" dirty="0">
                <a:solidFill>
                  <a:schemeClr val="tx1"/>
                </a:solidFill>
                <a:latin typeface="HG丸ｺﾞｼｯｸM-PRO" panose="020F0600000000000000" pitchFamily="50" charset="-128"/>
                <a:ea typeface="HG丸ｺﾞｼｯｸM-PRO" panose="020F0600000000000000" pitchFamily="50" charset="-128"/>
              </a:rPr>
              <a:t>歳児は、毎日の生活面を大事に、</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ゆっくり繰り返しの中で進めていく。</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2" name="角丸四角形 21"/>
          <p:cNvSpPr/>
          <p:nvPr/>
        </p:nvSpPr>
        <p:spPr>
          <a:xfrm>
            <a:off x="425642" y="2771324"/>
            <a:ext cx="11358609" cy="58515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0</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歳児は「おむつがぬれて気もち悪い</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3200" b="1" dirty="0" smtClean="0">
                <a:solidFill>
                  <a:srgbClr val="FF0000"/>
                </a:solidFill>
                <a:latin typeface="HG丸ｺﾞｼｯｸM-PRO" panose="020F0600000000000000" pitchFamily="50" charset="-128"/>
                <a:ea typeface="HG丸ｺﾞｼｯｸM-PRO" panose="020F0600000000000000" pitchFamily="50" charset="-128"/>
              </a:rPr>
              <a:t>不快</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な感情を泣くことで表現</a:t>
            </a:r>
          </a:p>
        </p:txBody>
      </p:sp>
      <p:sp>
        <p:nvSpPr>
          <p:cNvPr id="23" name="角丸四角形 22"/>
          <p:cNvSpPr/>
          <p:nvPr/>
        </p:nvSpPr>
        <p:spPr>
          <a:xfrm>
            <a:off x="734672" y="3728661"/>
            <a:ext cx="7776704" cy="559253"/>
          </a:xfrm>
          <a:prstGeom prst="round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子どもの気持ちを受け止めて、優しく語りかけながら</a:t>
            </a:r>
          </a:p>
        </p:txBody>
      </p:sp>
      <p:sp>
        <p:nvSpPr>
          <p:cNvPr id="24" name="角丸四角形 23"/>
          <p:cNvSpPr/>
          <p:nvPr/>
        </p:nvSpPr>
        <p:spPr>
          <a:xfrm>
            <a:off x="3277590" y="4336557"/>
            <a:ext cx="2603595" cy="658176"/>
          </a:xfrm>
          <a:prstGeom prst="roundRect">
            <a:avLst/>
          </a:prstGeom>
          <a:solidFill>
            <a:srgbClr val="FFCC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オムツの</a:t>
            </a: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交換へ</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5" name="角丸四角形 24"/>
          <p:cNvSpPr/>
          <p:nvPr/>
        </p:nvSpPr>
        <p:spPr>
          <a:xfrm>
            <a:off x="491587" y="5641717"/>
            <a:ext cx="5389598" cy="828840"/>
          </a:xfrm>
          <a:prstGeom prst="round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HG丸ｺﾞｼｯｸM-PRO" panose="020F0600000000000000" pitchFamily="50" charset="-128"/>
                <a:ea typeface="HG丸ｺﾞｼｯｸM-PRO" panose="020F0600000000000000" pitchFamily="50" charset="-128"/>
              </a:rPr>
              <a:t>子ども一人ひとりの気持ち</a:t>
            </a: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子どもの姿を捉えながら</a:t>
            </a:r>
            <a:endParaRPr kumimoji="1" lang="ja-JP" altLang="en-US" sz="2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26" name="角丸四角形 25"/>
          <p:cNvSpPr/>
          <p:nvPr/>
        </p:nvSpPr>
        <p:spPr>
          <a:xfrm>
            <a:off x="6512852" y="5641717"/>
            <a:ext cx="2363064" cy="828840"/>
          </a:xfrm>
          <a:prstGeom prst="roundRect">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HG丸ｺﾞｼｯｸM-PRO" panose="020F0600000000000000" pitchFamily="50" charset="-128"/>
                <a:ea typeface="HG丸ｺﾞｼｯｸM-PRO" panose="020F0600000000000000" pitchFamily="50" charset="-128"/>
              </a:rPr>
              <a:t>オマルで</a:t>
            </a: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の</a:t>
            </a:r>
            <a:endParaRPr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排泄</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へ</a:t>
            </a:r>
            <a:endParaRPr kumimoji="1" lang="ja-JP" altLang="en-US" sz="24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2873" y="4994733"/>
            <a:ext cx="2904607" cy="1475824"/>
          </a:xfrm>
          <a:prstGeom prst="rect">
            <a:avLst/>
          </a:prstGeom>
        </p:spPr>
      </p:pic>
    </p:spTree>
    <p:extLst>
      <p:ext uri="{BB962C8B-B14F-4D97-AF65-F5344CB8AC3E}">
        <p14:creationId xmlns:p14="http://schemas.microsoft.com/office/powerpoint/2010/main" val="4217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8" grpId="0" animBg="1"/>
      <p:bldP spid="20" grpId="0" animBg="1"/>
      <p:bldP spid="21" grpId="0" animBg="1"/>
      <p:bldP spid="22"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矢印: 下 6">
            <a:extLst>
              <a:ext uri="{FF2B5EF4-FFF2-40B4-BE49-F238E27FC236}">
                <a16:creationId xmlns:a16="http://schemas.microsoft.com/office/drawing/2014/main" xmlns="" id="{16AFC4EE-CA31-4421-A218-3AB27E96C48A}"/>
              </a:ext>
            </a:extLst>
          </p:cNvPr>
          <p:cNvSpPr/>
          <p:nvPr/>
        </p:nvSpPr>
        <p:spPr>
          <a:xfrm>
            <a:off x="3940787" y="1185274"/>
            <a:ext cx="484632" cy="32972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6">
            <a:extLst>
              <a:ext uri="{FF2B5EF4-FFF2-40B4-BE49-F238E27FC236}">
                <a16:creationId xmlns:a16="http://schemas.microsoft.com/office/drawing/2014/main" xmlns="" id="{16AFC4EE-CA31-4421-A218-3AB27E96C48A}"/>
              </a:ext>
            </a:extLst>
          </p:cNvPr>
          <p:cNvSpPr/>
          <p:nvPr/>
        </p:nvSpPr>
        <p:spPr>
          <a:xfrm>
            <a:off x="5074183" y="2634893"/>
            <a:ext cx="484632" cy="32972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6">
            <a:extLst>
              <a:ext uri="{FF2B5EF4-FFF2-40B4-BE49-F238E27FC236}">
                <a16:creationId xmlns:a16="http://schemas.microsoft.com/office/drawing/2014/main" xmlns="" id="{16AFC4EE-CA31-4421-A218-3AB27E96C48A}"/>
              </a:ext>
            </a:extLst>
          </p:cNvPr>
          <p:cNvSpPr/>
          <p:nvPr/>
        </p:nvSpPr>
        <p:spPr>
          <a:xfrm rot="16200000">
            <a:off x="5583736" y="5888031"/>
            <a:ext cx="484632" cy="41076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形吹き出し 21"/>
          <p:cNvSpPr/>
          <p:nvPr/>
        </p:nvSpPr>
        <p:spPr>
          <a:xfrm>
            <a:off x="9432324" y="4301957"/>
            <a:ext cx="2537154" cy="1791455"/>
          </a:xfrm>
          <a:prstGeom prst="wedgeEllipseCallout">
            <a:avLst>
              <a:gd name="adj1" fmla="val -50971"/>
              <a:gd name="adj2" fmla="val 31268"/>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solidFill>
                  <a:schemeClr val="tx1"/>
                </a:solidFill>
                <a:latin typeface="HG丸ｺﾞｼｯｸM-PRO" panose="020F0600000000000000" pitchFamily="50" charset="-128"/>
                <a:ea typeface="HG丸ｺﾞｼｯｸM-PRO" panose="020F0600000000000000" pitchFamily="50" charset="-128"/>
              </a:rPr>
              <a:t>トイレに行けるようになった姿を大事に十分褒める。</a:t>
            </a:r>
            <a:endParaRPr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3" name="角丸四角形 22"/>
          <p:cNvSpPr/>
          <p:nvPr/>
        </p:nvSpPr>
        <p:spPr>
          <a:xfrm>
            <a:off x="294901" y="277766"/>
            <a:ext cx="9276611" cy="755891"/>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b="1" dirty="0" smtClean="0">
              <a:solidFill>
                <a:srgbClr val="FF0000"/>
              </a:solidFill>
              <a:latin typeface="HG丸ｺﾞｼｯｸM-PRO" panose="020F0600000000000000" pitchFamily="50" charset="-128"/>
              <a:ea typeface="HG丸ｺﾞｼｯｸM-PRO" panose="020F0600000000000000" pitchFamily="50" charset="-128"/>
            </a:endParaRPr>
          </a:p>
          <a:p>
            <a:r>
              <a:rPr lang="en-US" altLang="ja-JP" sz="2800" b="1" dirty="0" smtClean="0">
                <a:solidFill>
                  <a:srgbClr val="FF0000"/>
                </a:solidFill>
                <a:latin typeface="HG丸ｺﾞｼｯｸM-PRO" panose="020F0600000000000000" pitchFamily="50" charset="-128"/>
                <a:ea typeface="HG丸ｺﾞｼｯｸM-PRO" panose="020F0600000000000000" pitchFamily="50" charset="-128"/>
              </a:rPr>
              <a:t>1</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歳児</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は</a:t>
            </a:r>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保育士が子どもの姿・排尿間隔をみながら</a:t>
            </a:r>
            <a:endParaRPr kumimoji="1" lang="ja-JP" altLang="en-US" sz="2800" dirty="0"/>
          </a:p>
          <a:p>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25" name="角丸四角形 24"/>
          <p:cNvSpPr/>
          <p:nvPr/>
        </p:nvSpPr>
        <p:spPr>
          <a:xfrm>
            <a:off x="1584257" y="1635648"/>
            <a:ext cx="2509886" cy="758143"/>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chemeClr val="tx1"/>
                </a:solidFill>
                <a:latin typeface="HG丸ｺﾞｼｯｸM-PRO" panose="020F0600000000000000" pitchFamily="50" charset="-128"/>
                <a:ea typeface="HG丸ｺﾞｼｯｸM-PRO" panose="020F0600000000000000" pitchFamily="50" charset="-128"/>
              </a:rPr>
              <a:t>1</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人ひとりへ声をかけ</a:t>
            </a:r>
            <a:endParaRPr kumimoji="1" lang="ja-JP" altLang="en-US" sz="2800" dirty="0">
              <a:solidFill>
                <a:schemeClr val="tx1"/>
              </a:solidFill>
            </a:endParaRPr>
          </a:p>
        </p:txBody>
      </p:sp>
      <p:sp>
        <p:nvSpPr>
          <p:cNvPr id="26" name="角丸四角形 25"/>
          <p:cNvSpPr/>
          <p:nvPr/>
        </p:nvSpPr>
        <p:spPr>
          <a:xfrm>
            <a:off x="4253772" y="1611102"/>
            <a:ext cx="2509886" cy="900248"/>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HG丸ｺﾞｼｯｸM-PRO" panose="020F0600000000000000" pitchFamily="50" charset="-128"/>
                <a:ea typeface="HG丸ｺﾞｼｯｸM-PRO" panose="020F0600000000000000" pitchFamily="50" charset="-128"/>
              </a:rPr>
              <a:t>一緒にトイレに行く。</a:t>
            </a:r>
            <a:endParaRPr kumimoji="1" lang="ja-JP" altLang="en-US" sz="2800" dirty="0">
              <a:solidFill>
                <a:schemeClr val="tx1"/>
              </a:solidFill>
            </a:endParaRPr>
          </a:p>
        </p:txBody>
      </p:sp>
      <p:sp>
        <p:nvSpPr>
          <p:cNvPr id="9" name="雲 8"/>
          <p:cNvSpPr/>
          <p:nvPr/>
        </p:nvSpPr>
        <p:spPr>
          <a:xfrm>
            <a:off x="2085889" y="3128160"/>
            <a:ext cx="4194428" cy="1352092"/>
          </a:xfrm>
          <a:prstGeom prst="cloud">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トイレに行けた・</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b="1" dirty="0">
                <a:solidFill>
                  <a:schemeClr val="tx1"/>
                </a:solidFill>
                <a:latin typeface="HG丸ｺﾞｼｯｸM-PRO" panose="020F0600000000000000" pitchFamily="50" charset="-128"/>
                <a:ea typeface="HG丸ｺﾞｼｯｸM-PRO" panose="020F0600000000000000" pitchFamily="50" charset="-128"/>
              </a:rPr>
              <a:t>トイレで排泄できた！</a:t>
            </a:r>
          </a:p>
        </p:txBody>
      </p:sp>
      <p:sp>
        <p:nvSpPr>
          <p:cNvPr id="18" name="円形吹き出し 17"/>
          <p:cNvSpPr/>
          <p:nvPr/>
        </p:nvSpPr>
        <p:spPr>
          <a:xfrm>
            <a:off x="5755618" y="2851799"/>
            <a:ext cx="3449021" cy="1196083"/>
          </a:xfrm>
          <a:prstGeom prst="wedgeEllipseCallout">
            <a:avLst>
              <a:gd name="adj1" fmla="val -50971"/>
              <a:gd name="adj2" fmla="val 31268"/>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子ども</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と共に喜び合います。</a:t>
            </a:r>
            <a:endParaRPr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円/楕円 4"/>
          <p:cNvSpPr/>
          <p:nvPr/>
        </p:nvSpPr>
        <p:spPr>
          <a:xfrm>
            <a:off x="7408017" y="1339128"/>
            <a:ext cx="4048614" cy="1444195"/>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トイレ</a:t>
            </a:r>
            <a:endParaRPr lang="en-US" altLang="ja-JP" sz="28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トレーニングの時期</a:t>
            </a:r>
            <a:endParaRPr kumimoji="1" lang="ja-JP" altLang="en-US" sz="2800" dirty="0"/>
          </a:p>
        </p:txBody>
      </p:sp>
      <p:sp>
        <p:nvSpPr>
          <p:cNvPr id="27" name="角丸四角形 26"/>
          <p:cNvSpPr/>
          <p:nvPr/>
        </p:nvSpPr>
        <p:spPr>
          <a:xfrm>
            <a:off x="294901" y="4978609"/>
            <a:ext cx="8471127" cy="531188"/>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b="1" dirty="0">
                <a:solidFill>
                  <a:srgbClr val="FF0000"/>
                </a:solidFill>
                <a:latin typeface="HG丸ｺﾞｼｯｸM-PRO" panose="020F0600000000000000" pitchFamily="50" charset="-128"/>
                <a:ea typeface="HG丸ｺﾞｼｯｸM-PRO" panose="020F0600000000000000" pitchFamily="50" charset="-128"/>
              </a:rPr>
              <a:t>2</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歳児</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は、尿意を感じるようになり、</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排泄の自立へと向かう。</a:t>
            </a:r>
            <a:endParaRPr lang="ja-JP" altLang="en-US" sz="2800" dirty="0">
              <a:latin typeface="HG丸ｺﾞｼｯｸM-PRO" panose="020F0600000000000000" pitchFamily="50" charset="-128"/>
              <a:ea typeface="HG丸ｺﾞｼｯｸM-PRO" panose="020F0600000000000000" pitchFamily="50" charset="-128"/>
            </a:endParaRPr>
          </a:p>
        </p:txBody>
      </p:sp>
      <p:sp>
        <p:nvSpPr>
          <p:cNvPr id="28" name="角丸四角形 27"/>
          <p:cNvSpPr/>
          <p:nvPr/>
        </p:nvSpPr>
        <p:spPr>
          <a:xfrm>
            <a:off x="294901" y="5723930"/>
            <a:ext cx="5204317" cy="67608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FF0000"/>
                </a:solidFill>
                <a:latin typeface="HG丸ｺﾞｼｯｸM-PRO" panose="020F0600000000000000" pitchFamily="50" charset="-128"/>
                <a:ea typeface="HG丸ｺﾞｼｯｸM-PRO" panose="020F0600000000000000" pitchFamily="50" charset="-128"/>
              </a:rPr>
              <a:t>保育士が子どもの姿</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・排尿</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間隔</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を</a:t>
            </a:r>
            <a:endParaRPr lang="en-US" altLang="ja-JP" sz="2400" b="1" dirty="0" smtClean="0">
              <a:solidFill>
                <a:srgbClr val="FF0000"/>
              </a:solidFill>
              <a:latin typeface="HG丸ｺﾞｼｯｸM-PRO" panose="020F0600000000000000" pitchFamily="50" charset="-128"/>
              <a:ea typeface="HG丸ｺﾞｼｯｸM-PRO" panose="020F0600000000000000" pitchFamily="50" charset="-128"/>
            </a:endParaRPr>
          </a:p>
          <a:p>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みながら</a:t>
            </a:r>
            <a:endParaRPr kumimoji="1" lang="ja-JP" altLang="en-US" sz="2400" dirty="0"/>
          </a:p>
        </p:txBody>
      </p:sp>
      <p:sp>
        <p:nvSpPr>
          <p:cNvPr id="29" name="角丸四角形 28"/>
          <p:cNvSpPr/>
          <p:nvPr/>
        </p:nvSpPr>
        <p:spPr>
          <a:xfrm>
            <a:off x="6165514" y="5874086"/>
            <a:ext cx="3648351" cy="404327"/>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en-US" altLang="ja-JP" sz="2000" b="1" dirty="0" smtClean="0">
                <a:solidFill>
                  <a:schemeClr val="tx1"/>
                </a:solidFill>
                <a:latin typeface="HG丸ｺﾞｼｯｸM-PRO" panose="020F0600000000000000" pitchFamily="50" charset="-128"/>
                <a:ea typeface="HG丸ｺﾞｼｯｸM-PRO" panose="020F0600000000000000" pitchFamily="50" charset="-128"/>
              </a:rPr>
              <a:t>1</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人ひとりへ</a:t>
            </a:r>
            <a:r>
              <a:rPr lang="ja-JP" altLang="en-US" sz="2000" b="1" dirty="0" smtClean="0">
                <a:solidFill>
                  <a:schemeClr val="tx1"/>
                </a:solidFill>
                <a:latin typeface="HG丸ｺﾞｼｯｸM-PRO" panose="020F0600000000000000" pitchFamily="50" charset="-128"/>
                <a:ea typeface="HG丸ｺﾞｼｯｸM-PRO" panose="020F0600000000000000" pitchFamily="50" charset="-128"/>
              </a:rPr>
              <a:t>声かけ</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・見守り</a:t>
            </a:r>
            <a:endParaRPr kumimoji="1" lang="ja-JP" altLang="en-US" sz="2000" dirty="0">
              <a:solidFill>
                <a:schemeClr val="tx1"/>
              </a:solidFill>
            </a:endParaRPr>
          </a:p>
          <a:p>
            <a:pPr algn="ctr"/>
            <a:endParaRPr kumimoji="1" lang="ja-JP" altLang="en-US" sz="2800" dirty="0">
              <a:solidFill>
                <a:schemeClr val="tx1"/>
              </a:solidFill>
            </a:endParaRPr>
          </a:p>
        </p:txBody>
      </p:sp>
    </p:spTree>
    <p:extLst>
      <p:ext uri="{BB962C8B-B14F-4D97-AF65-F5344CB8AC3E}">
        <p14:creationId xmlns:p14="http://schemas.microsoft.com/office/powerpoint/2010/main" val="11236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0" grpId="0" animBg="1"/>
      <p:bldP spid="22" grpId="0" animBg="1"/>
      <p:bldP spid="23" grpId="0" animBg="1"/>
      <p:bldP spid="25" grpId="0" animBg="1"/>
      <p:bldP spid="26" grpId="0" animBg="1"/>
      <p:bldP spid="9" grpId="0" animBg="1"/>
      <p:bldP spid="18" grpId="0" animBg="1"/>
      <p:bldP spid="5"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楕円 10">
            <a:extLst>
              <a:ext uri="{FF2B5EF4-FFF2-40B4-BE49-F238E27FC236}">
                <a16:creationId xmlns:a16="http://schemas.microsoft.com/office/drawing/2014/main" xmlns="" id="{C1B3F1F6-2B76-42CE-8EA5-BBF39400A984}"/>
              </a:ext>
            </a:extLst>
          </p:cNvPr>
          <p:cNvSpPr/>
          <p:nvPr/>
        </p:nvSpPr>
        <p:spPr>
          <a:xfrm>
            <a:off x="738964" y="3096044"/>
            <a:ext cx="2522968" cy="1494794"/>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HG丸ｺﾞｼｯｸM-PRO" panose="020F0600000000000000" pitchFamily="50" charset="-128"/>
                <a:ea typeface="HG丸ｺﾞｼｯｸM-PRO" panose="020F0600000000000000" pitchFamily="50" charset="-128"/>
              </a:rPr>
              <a:t>見守り</a:t>
            </a:r>
            <a:endParaRPr kumimoji="1" lang="ja-JP" altLang="en-US" sz="2800" dirty="0"/>
          </a:p>
        </p:txBody>
      </p:sp>
      <p:sp>
        <p:nvSpPr>
          <p:cNvPr id="5" name="楕円 11">
            <a:extLst>
              <a:ext uri="{FF2B5EF4-FFF2-40B4-BE49-F238E27FC236}">
                <a16:creationId xmlns:a16="http://schemas.microsoft.com/office/drawing/2014/main" xmlns="" id="{60C12777-34C3-41D3-8CB5-61E7D0F491F5}"/>
              </a:ext>
            </a:extLst>
          </p:cNvPr>
          <p:cNvSpPr/>
          <p:nvPr/>
        </p:nvSpPr>
        <p:spPr>
          <a:xfrm>
            <a:off x="3052083" y="3082692"/>
            <a:ext cx="2528467" cy="1521498"/>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HG丸ｺﾞｼｯｸM-PRO" panose="020F0600000000000000" pitchFamily="50" charset="-128"/>
                <a:ea typeface="HG丸ｺﾞｼｯｸM-PRO" panose="020F0600000000000000" pitchFamily="50" charset="-128"/>
              </a:rPr>
              <a:t>励まし</a:t>
            </a:r>
            <a:endParaRPr kumimoji="1" lang="ja-JP" altLang="en-US" sz="2800" dirty="0"/>
          </a:p>
        </p:txBody>
      </p:sp>
      <p:sp>
        <p:nvSpPr>
          <p:cNvPr id="6" name="楕円 12">
            <a:extLst>
              <a:ext uri="{FF2B5EF4-FFF2-40B4-BE49-F238E27FC236}">
                <a16:creationId xmlns:a16="http://schemas.microsoft.com/office/drawing/2014/main" xmlns="" id="{F8B59AFA-CA9E-42C7-A2E6-1A651F8B295C}"/>
              </a:ext>
            </a:extLst>
          </p:cNvPr>
          <p:cNvSpPr/>
          <p:nvPr/>
        </p:nvSpPr>
        <p:spPr>
          <a:xfrm>
            <a:off x="841820" y="5029142"/>
            <a:ext cx="4840223" cy="168249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latin typeface="HG丸ｺﾞｼｯｸM-PRO" panose="020F0600000000000000" pitchFamily="50" charset="-128"/>
                <a:ea typeface="HG丸ｺﾞｼｯｸM-PRO" panose="020F0600000000000000" pitchFamily="50" charset="-128"/>
              </a:rPr>
              <a:t>自信をもってできるように</a:t>
            </a:r>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援助する</a:t>
            </a: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endParaRPr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矢印: 下 13">
            <a:extLst>
              <a:ext uri="{FF2B5EF4-FFF2-40B4-BE49-F238E27FC236}">
                <a16:creationId xmlns:a16="http://schemas.microsoft.com/office/drawing/2014/main" xmlns="" id="{BB7B7423-6934-42D8-8C8C-B9590DB18175}"/>
              </a:ext>
            </a:extLst>
          </p:cNvPr>
          <p:cNvSpPr/>
          <p:nvPr/>
        </p:nvSpPr>
        <p:spPr>
          <a:xfrm>
            <a:off x="3019616" y="4484791"/>
            <a:ext cx="484632" cy="4590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せん孔テープ 8"/>
          <p:cNvSpPr/>
          <p:nvPr/>
        </p:nvSpPr>
        <p:spPr>
          <a:xfrm>
            <a:off x="7042447" y="3602916"/>
            <a:ext cx="2597274" cy="1111378"/>
          </a:xfrm>
          <a:prstGeom prst="flowChartPunchedTape">
            <a:avLst/>
          </a:prstGeom>
          <a:solidFill>
            <a:srgbClr val="CCFF66"/>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chemeClr val="tx1"/>
                </a:solidFill>
                <a:latin typeface="HG丸ｺﾞｼｯｸM-PRO" panose="020F0600000000000000" pitchFamily="50" charset="-128"/>
                <a:ea typeface="HG丸ｺﾞｼｯｸM-PRO" panose="020F0600000000000000" pitchFamily="50" charset="-128"/>
              </a:rPr>
              <a:t>午睡中に</a:t>
            </a:r>
            <a:r>
              <a:rPr lang="ja-JP" altLang="en-US" sz="3200" b="1" dirty="0" smtClean="0">
                <a:solidFill>
                  <a:schemeClr val="tx1"/>
                </a:solidFill>
                <a:latin typeface="HG丸ｺﾞｼｯｸM-PRO" panose="020F0600000000000000" pitchFamily="50" charset="-128"/>
                <a:ea typeface="HG丸ｺﾞｼｯｸM-PRO" panose="020F0600000000000000" pitchFamily="50" charset="-128"/>
              </a:rPr>
              <a:t>は</a:t>
            </a:r>
            <a:endParaRPr lang="ja-JP" altLang="en-US" sz="32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489975" y="2240489"/>
            <a:ext cx="7946890" cy="502595"/>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HG丸ｺﾞｼｯｸM-PRO" panose="020F0600000000000000" pitchFamily="50" charset="-128"/>
                <a:ea typeface="HG丸ｺﾞｼｯｸM-PRO" panose="020F0600000000000000" pitchFamily="50" charset="-128"/>
              </a:rPr>
              <a:t>子どもたち一人ひとりの成長発達</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に合わせて</a:t>
            </a:r>
            <a:endParaRPr kumimoji="1" lang="ja-JP" altLang="en-US" sz="2800" dirty="0"/>
          </a:p>
        </p:txBody>
      </p:sp>
      <p:sp>
        <p:nvSpPr>
          <p:cNvPr id="11" name="角丸四角形 10"/>
          <p:cNvSpPr/>
          <p:nvPr/>
        </p:nvSpPr>
        <p:spPr>
          <a:xfrm>
            <a:off x="396819" y="536030"/>
            <a:ext cx="11348075" cy="1403633"/>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b="1" dirty="0">
                <a:solidFill>
                  <a:srgbClr val="FF0000"/>
                </a:solidFill>
                <a:latin typeface="HG丸ｺﾞｼｯｸM-PRO" panose="020F0600000000000000" pitchFamily="50" charset="-128"/>
                <a:ea typeface="HG丸ｺﾞｼｯｸM-PRO" panose="020F0600000000000000" pitchFamily="50" charset="-128"/>
              </a:rPr>
              <a:t>3</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歳児</a:t>
            </a:r>
            <a:r>
              <a:rPr lang="ja-JP" altLang="en-US" sz="2800" dirty="0">
                <a:solidFill>
                  <a:schemeClr val="tx1"/>
                </a:solidFill>
                <a:latin typeface="HG丸ｺﾞｼｯｸM-PRO" panose="020F0600000000000000" pitchFamily="50" charset="-128"/>
                <a:ea typeface="HG丸ｺﾞｼｯｸM-PRO" panose="020F0600000000000000" pitchFamily="50" charset="-128"/>
              </a:rPr>
              <a:t>になると</a:t>
            </a:r>
            <a:r>
              <a:rPr lang="ja-JP" altLang="en-US" sz="2800" dirty="0">
                <a:solidFill>
                  <a:srgbClr val="FF0000"/>
                </a:solidFill>
                <a:latin typeface="HG丸ｺﾞｼｯｸM-PRO" panose="020F0600000000000000" pitchFamily="50" charset="-128"/>
                <a:ea typeface="HG丸ｺﾞｼｯｸM-PRO" panose="020F0600000000000000" pitchFamily="50" charset="-128"/>
              </a:rPr>
              <a:t>食事・排泄・衣服の着脱など</a:t>
            </a:r>
            <a:r>
              <a:rPr lang="ja-JP" altLang="en-US" sz="2800" dirty="0">
                <a:solidFill>
                  <a:schemeClr val="tx1"/>
                </a:solidFill>
                <a:latin typeface="HG丸ｺﾞｼｯｸM-PRO" panose="020F0600000000000000" pitchFamily="50" charset="-128"/>
                <a:ea typeface="HG丸ｺﾞｼｯｸM-PRO" panose="020F0600000000000000" pitchFamily="50" charset="-128"/>
              </a:rPr>
              <a:t>自分で身の回りのことができるようになる</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4630" y="2734551"/>
            <a:ext cx="2329478" cy="1979743"/>
          </a:xfrm>
          <a:prstGeom prst="rect">
            <a:avLst/>
          </a:prstGeom>
          <a:ln>
            <a:noFill/>
          </a:ln>
          <a:effectLst>
            <a:softEdge rad="112500"/>
          </a:effectLst>
        </p:spPr>
      </p:pic>
      <p:sp>
        <p:nvSpPr>
          <p:cNvPr id="3" name="角丸四角形 2"/>
          <p:cNvSpPr/>
          <p:nvPr/>
        </p:nvSpPr>
        <p:spPr>
          <a:xfrm>
            <a:off x="7089570" y="5029142"/>
            <a:ext cx="2185060" cy="1376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丸ｺﾞｼｯｸM-PRO" panose="020F0600000000000000" pitchFamily="50" charset="-128"/>
                <a:ea typeface="HG丸ｺﾞｼｯｸM-PRO" panose="020F0600000000000000" pitchFamily="50" charset="-128"/>
              </a:rPr>
              <a:t>園内の</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清掃</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消毒</a:t>
            </a:r>
            <a:r>
              <a:rPr lang="ja-JP" altLang="en-US" sz="2400" dirty="0">
                <a:solidFill>
                  <a:schemeClr val="tx1"/>
                </a:solidFill>
                <a:latin typeface="HG丸ｺﾞｼｯｸM-PRO" panose="020F0600000000000000" pitchFamily="50" charset="-128"/>
                <a:ea typeface="HG丸ｺﾞｼｯｸM-PRO" panose="020F0600000000000000" pitchFamily="50" charset="-128"/>
              </a:rPr>
              <a:t>作業</a:t>
            </a:r>
            <a:endParaRPr kumimoji="1" lang="ja-JP" altLang="en-US" sz="2400" dirty="0"/>
          </a:p>
        </p:txBody>
      </p:sp>
      <p:sp>
        <p:nvSpPr>
          <p:cNvPr id="12" name="角丸四角形 11"/>
          <p:cNvSpPr/>
          <p:nvPr/>
        </p:nvSpPr>
        <p:spPr>
          <a:xfrm>
            <a:off x="9479817" y="4943798"/>
            <a:ext cx="2098823" cy="14622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お便り帳</a:t>
            </a:r>
            <a:endParaRPr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保育</a:t>
            </a:r>
            <a:r>
              <a:rPr lang="ja-JP" altLang="en-US" sz="2400" dirty="0">
                <a:solidFill>
                  <a:schemeClr val="tx1"/>
                </a:solidFill>
                <a:latin typeface="HG丸ｺﾞｼｯｸM-PRO" panose="020F0600000000000000" pitchFamily="50" charset="-128"/>
                <a:ea typeface="HG丸ｺﾞｼｯｸM-PRO" panose="020F0600000000000000" pitchFamily="50" charset="-128"/>
              </a:rPr>
              <a:t>日誌</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記入</a:t>
            </a:r>
            <a:endParaRPr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0563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3"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 name="角丸四角形 2"/>
          <p:cNvSpPr/>
          <p:nvPr/>
        </p:nvSpPr>
        <p:spPr>
          <a:xfrm>
            <a:off x="349318" y="625217"/>
            <a:ext cx="9044063" cy="914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15</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00</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15</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45</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　めざめ・着替え・排泄・おやつ</a:t>
            </a:r>
          </a:p>
        </p:txBody>
      </p:sp>
      <p:sp>
        <p:nvSpPr>
          <p:cNvPr id="5" name="角丸四角形 4"/>
          <p:cNvSpPr/>
          <p:nvPr/>
        </p:nvSpPr>
        <p:spPr>
          <a:xfrm>
            <a:off x="349318" y="3751772"/>
            <a:ext cx="8440401" cy="914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a:solidFill>
                  <a:schemeClr val="tx1"/>
                </a:solidFill>
                <a:latin typeface="HG丸ｺﾞｼｯｸM-PRO" panose="020F0600000000000000" pitchFamily="50" charset="-128"/>
                <a:ea typeface="HG丸ｺﾞｼｯｸM-PRO" panose="020F0600000000000000" pitchFamily="50" charset="-128"/>
              </a:rPr>
              <a:t>15</a:t>
            </a:r>
            <a:r>
              <a:rPr kumimoji="1" lang="ja-JP" altLang="en-US" sz="280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a:solidFill>
                  <a:schemeClr val="tx1"/>
                </a:solidFill>
                <a:latin typeface="HG丸ｺﾞｼｯｸM-PRO" panose="020F0600000000000000" pitchFamily="50" charset="-128"/>
                <a:ea typeface="HG丸ｺﾞｼｯｸM-PRO" panose="020F0600000000000000" pitchFamily="50" charset="-128"/>
              </a:rPr>
              <a:t>45</a:t>
            </a:r>
            <a:r>
              <a:rPr kumimoji="1" lang="ja-JP" altLang="en-US" sz="280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a:solidFill>
                  <a:schemeClr val="tx1"/>
                </a:solidFill>
                <a:latin typeface="HG丸ｺﾞｼｯｸM-PRO" panose="020F0600000000000000" pitchFamily="50" charset="-128"/>
                <a:ea typeface="HG丸ｺﾞｼｯｸM-PRO" panose="020F0600000000000000" pitchFamily="50" charset="-128"/>
              </a:rPr>
              <a:t>18</a:t>
            </a:r>
            <a:r>
              <a:rPr kumimoji="1" lang="ja-JP" altLang="en-US" sz="280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a:solidFill>
                  <a:schemeClr val="tx1"/>
                </a:solidFill>
                <a:latin typeface="HG丸ｺﾞｼｯｸM-PRO" panose="020F0600000000000000" pitchFamily="50" charset="-128"/>
                <a:ea typeface="HG丸ｺﾞｼｯｸM-PRO" panose="020F0600000000000000" pitchFamily="50" charset="-128"/>
              </a:rPr>
              <a:t>00</a:t>
            </a:r>
            <a:r>
              <a:rPr kumimoji="1" lang="ja-JP" altLang="en-US" sz="2800">
                <a:solidFill>
                  <a:schemeClr val="tx1"/>
                </a:solidFill>
                <a:latin typeface="HG丸ｺﾞｼｯｸM-PRO" panose="020F0600000000000000" pitchFamily="50" charset="-128"/>
                <a:ea typeface="HG丸ｺﾞｼｯｸM-PRO" panose="020F0600000000000000" pitchFamily="50" charset="-128"/>
              </a:rPr>
              <a:t>　仲良し組保育・順次降園</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349318" y="1556539"/>
            <a:ext cx="9552325" cy="161417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・お布団</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やゴザの片づけ・着替えや排泄の</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援助</a:t>
            </a:r>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おやつの準備・手洗い消毒対応</a:t>
            </a:r>
          </a:p>
        </p:txBody>
      </p:sp>
      <p:sp>
        <p:nvSpPr>
          <p:cNvPr id="7" name="角丸四角形 6"/>
          <p:cNvSpPr/>
          <p:nvPr/>
        </p:nvSpPr>
        <p:spPr>
          <a:xfrm>
            <a:off x="349318" y="4689092"/>
            <a:ext cx="10765986" cy="178212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各クラス</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での</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遊び</a:t>
            </a:r>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園での様子を</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伝え</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お家</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の</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方や決められた</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方に</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お渡し</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します。</a:t>
            </a:r>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保育室の掃除・消毒作業</a:t>
            </a: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8445" y="3379509"/>
            <a:ext cx="2330334" cy="1658926"/>
          </a:xfrm>
          <a:prstGeom prst="rect">
            <a:avLst/>
          </a:prstGeom>
        </p:spPr>
      </p:pic>
    </p:spTree>
    <p:extLst>
      <p:ext uri="{BB962C8B-B14F-4D97-AF65-F5344CB8AC3E}">
        <p14:creationId xmlns:p14="http://schemas.microsoft.com/office/powerpoint/2010/main" val="266337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 name="角丸四角形 2"/>
          <p:cNvSpPr/>
          <p:nvPr/>
        </p:nvSpPr>
        <p:spPr>
          <a:xfrm>
            <a:off x="600759" y="1175658"/>
            <a:ext cx="9044063" cy="914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18</a:t>
            </a:r>
            <a:r>
              <a:rPr kumimoji="1" lang="ja-JP" altLang="en-US"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en-US" altLang="ja-JP"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00</a:t>
            </a:r>
            <a:r>
              <a:rPr kumimoji="1" lang="ja-JP" altLang="en-US"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en-US" altLang="ja-JP"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19</a:t>
            </a:r>
            <a:r>
              <a:rPr kumimoji="1" lang="ja-JP" altLang="en-US"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en-US" altLang="ja-JP"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00</a:t>
            </a:r>
            <a:r>
              <a:rPr kumimoji="1" lang="ja-JP" altLang="en-US" sz="2800" b="1"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延長保育</a:t>
            </a:r>
          </a:p>
        </p:txBody>
      </p:sp>
      <p:sp>
        <p:nvSpPr>
          <p:cNvPr id="5" name="角丸四角形 4"/>
          <p:cNvSpPr/>
          <p:nvPr/>
        </p:nvSpPr>
        <p:spPr>
          <a:xfrm>
            <a:off x="505756" y="2090058"/>
            <a:ext cx="9992031" cy="317071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1" lang="ja-JP" altLang="en-US" sz="3600" b="1" dirty="0" smtClean="0">
                <a:solidFill>
                  <a:schemeClr val="tx1"/>
                </a:solidFill>
                <a:latin typeface="HG丸ｺﾞｼｯｸM-PRO" panose="020F0600000000000000" pitchFamily="50" charset="-128"/>
                <a:ea typeface="HG丸ｺﾞｼｯｸM-PRO" panose="020F0600000000000000" pitchFamily="50" charset="-128"/>
              </a:rPr>
              <a:t>おやつ</a:t>
            </a:r>
            <a:r>
              <a:rPr kumimoji="1" lang="ja-JP" altLang="en-US" sz="3600" b="1" dirty="0">
                <a:solidFill>
                  <a:schemeClr val="tx1"/>
                </a:solidFill>
                <a:latin typeface="HG丸ｺﾞｼｯｸM-PRO" panose="020F0600000000000000" pitchFamily="50" charset="-128"/>
                <a:ea typeface="HG丸ｺﾞｼｯｸM-PRO" panose="020F0600000000000000" pitchFamily="50" charset="-128"/>
              </a:rPr>
              <a:t>を</a:t>
            </a:r>
            <a:r>
              <a:rPr kumimoji="1" lang="ja-JP" altLang="en-US" sz="3600" b="1" dirty="0" smtClean="0">
                <a:solidFill>
                  <a:schemeClr val="tx1"/>
                </a:solidFill>
                <a:latin typeface="HG丸ｺﾞｼｯｸM-PRO" panose="020F0600000000000000" pitchFamily="50" charset="-128"/>
                <a:ea typeface="HG丸ｺﾞｼｯｸM-PRO" panose="020F0600000000000000" pitchFamily="50" charset="-128"/>
              </a:rPr>
              <a:t>食べて、お家</a:t>
            </a:r>
            <a:r>
              <a:rPr kumimoji="1" lang="ja-JP" altLang="en-US" sz="3600" b="1" dirty="0">
                <a:solidFill>
                  <a:schemeClr val="tx1"/>
                </a:solidFill>
                <a:latin typeface="HG丸ｺﾞｼｯｸM-PRO" panose="020F0600000000000000" pitchFamily="50" charset="-128"/>
                <a:ea typeface="HG丸ｺﾞｼｯｸM-PRO" panose="020F0600000000000000" pitchFamily="50" charset="-128"/>
              </a:rPr>
              <a:t>の方がお迎えにくるまで保育士と一緒に過ごします。</a:t>
            </a:r>
            <a:endParaRPr kumimoji="1" lang="ja-JP" altLang="en-US" sz="3600" dirty="0">
              <a:solidFill>
                <a:schemeClr val="tx1"/>
              </a:solidFill>
              <a:latin typeface="HG丸ｺﾞｼｯｸM-PRO" panose="020F0600000000000000" pitchFamily="50" charset="-128"/>
              <a:ea typeface="HG丸ｺﾞｼｯｸM-PRO" panose="020F0600000000000000" pitchFamily="50" charset="-128"/>
            </a:endParaRPr>
          </a:p>
          <a:p>
            <a:pPr lvl="1"/>
            <a:r>
              <a:rPr kumimoji="1" lang="ja-JP" altLang="en-US" sz="3600" dirty="0">
                <a:solidFill>
                  <a:schemeClr val="tx1"/>
                </a:solidFill>
                <a:latin typeface="HG丸ｺﾞｼｯｸM-PRO" panose="020F0600000000000000" pitchFamily="50" charset="-128"/>
                <a:ea typeface="HG丸ｺﾞｼｯｸM-PRO" panose="020F0600000000000000" pitchFamily="50" charset="-128"/>
              </a:rPr>
              <a:t>園内の掃除・消毒・戸締り・鍵を閉めて帰ります。</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56" y="5391775"/>
            <a:ext cx="11132062" cy="1115530"/>
          </a:xfrm>
          <a:prstGeom prst="rect">
            <a:avLst/>
          </a:prstGeom>
        </p:spPr>
      </p:pic>
    </p:spTree>
    <p:extLst>
      <p:ext uri="{BB962C8B-B14F-4D97-AF65-F5344CB8AC3E}">
        <p14:creationId xmlns:p14="http://schemas.microsoft.com/office/powerpoint/2010/main" val="38082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CFF66"/>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EFE869D-65BC-44FD-8811-7B7330D7E34D}"/>
              </a:ext>
            </a:extLst>
          </p:cNvPr>
          <p:cNvSpPr>
            <a:spLocks noGrp="1"/>
          </p:cNvSpPr>
          <p:nvPr>
            <p:ph type="title"/>
          </p:nvPr>
        </p:nvSpPr>
        <p:spPr>
          <a:xfrm>
            <a:off x="969565" y="490543"/>
            <a:ext cx="9065084" cy="1184591"/>
          </a:xfrm>
        </p:spPr>
        <p:txBody>
          <a:bodyPr>
            <a:normAutofit fontScale="90000"/>
          </a:bodyP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保育園</a:t>
            </a:r>
            <a:r>
              <a:rPr kumimoji="1" lang="ja-JP" altLang="en-US" b="1" dirty="0" smtClean="0">
                <a:solidFill>
                  <a:schemeClr val="tx1"/>
                </a:solidFill>
                <a:latin typeface="HG丸ｺﾞｼｯｸM-PRO" panose="020F0600000000000000" pitchFamily="50" charset="-128"/>
                <a:ea typeface="HG丸ｺﾞｼｯｸM-PRO" panose="020F0600000000000000" pitchFamily="50" charset="-128"/>
              </a:rPr>
              <a:t>の看護師・栄養士・調理師についてご紹介</a:t>
            </a:r>
            <a:r>
              <a:rPr kumimoji="1" lang="ja-JP" altLang="en-US" b="1" dirty="0">
                <a:solidFill>
                  <a:schemeClr val="tx1"/>
                </a:solidFill>
                <a:latin typeface="HG丸ｺﾞｼｯｸM-PRO" panose="020F0600000000000000" pitchFamily="50" charset="-128"/>
                <a:ea typeface="HG丸ｺﾞｼｯｸM-PRO" panose="020F0600000000000000" pitchFamily="50" charset="-128"/>
              </a:rPr>
              <a:t>します</a:t>
            </a:r>
          </a:p>
        </p:txBody>
      </p:sp>
      <p:sp>
        <p:nvSpPr>
          <p:cNvPr id="5" name="角丸四角形 4"/>
          <p:cNvSpPr/>
          <p:nvPr/>
        </p:nvSpPr>
        <p:spPr>
          <a:xfrm>
            <a:off x="813067" y="1825407"/>
            <a:ext cx="1573873" cy="898453"/>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看護師</a:t>
            </a:r>
          </a:p>
        </p:txBody>
      </p:sp>
      <p:sp>
        <p:nvSpPr>
          <p:cNvPr id="6" name="角丸四角形 5"/>
          <p:cNvSpPr/>
          <p:nvPr/>
        </p:nvSpPr>
        <p:spPr>
          <a:xfrm>
            <a:off x="813067" y="4221533"/>
            <a:ext cx="3402674" cy="86324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栄養士・調理師</a:t>
            </a:r>
          </a:p>
        </p:txBody>
      </p:sp>
      <p:sp>
        <p:nvSpPr>
          <p:cNvPr id="7" name="角丸四角形 6"/>
          <p:cNvSpPr/>
          <p:nvPr/>
        </p:nvSpPr>
        <p:spPr>
          <a:xfrm>
            <a:off x="813067" y="2740685"/>
            <a:ext cx="9992031" cy="105016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smtClean="0">
                <a:solidFill>
                  <a:schemeClr val="tx1"/>
                </a:solidFill>
              </a:rPr>
              <a:t>・</a:t>
            </a:r>
            <a:r>
              <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rPr>
              <a:t>0</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歳児保育・ケガや体調不良児への</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対応</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健康指導</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歯みがき指導・手洗い指導など</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角丸四角形 8"/>
          <p:cNvSpPr/>
          <p:nvPr/>
        </p:nvSpPr>
        <p:spPr>
          <a:xfrm>
            <a:off x="813067" y="5084774"/>
            <a:ext cx="9988956" cy="158535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smtClean="0">
                <a:solidFill>
                  <a:schemeClr val="tx1"/>
                </a:solidFill>
              </a:rPr>
              <a:t>・</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給食作り・食育指導・誕生会行事食のワクワクドキドキメニュー</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・保育園のプランターや畑でとれた野菜を使ってのクッキング体験も給食職員の力を借りて行います。</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9610" y="1825407"/>
            <a:ext cx="2748012" cy="2526858"/>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3786549" y="4071261"/>
            <a:ext cx="3540525" cy="1013513"/>
          </a:xfrm>
          <a:prstGeom prst="rect">
            <a:avLst/>
          </a:prstGeom>
        </p:spPr>
      </p:pic>
    </p:spTree>
    <p:extLst>
      <p:ext uri="{BB962C8B-B14F-4D97-AF65-F5344CB8AC3E}">
        <p14:creationId xmlns:p14="http://schemas.microsoft.com/office/powerpoint/2010/main" val="12610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5" name="角丸四角形 4"/>
          <p:cNvSpPr/>
          <p:nvPr/>
        </p:nvSpPr>
        <p:spPr>
          <a:xfrm>
            <a:off x="442797" y="452940"/>
            <a:ext cx="11301898" cy="936473"/>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私は、今年の</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4</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月</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日から金ケ崎町子育て支援センターで勤務して</a:t>
            </a:r>
            <a:r>
              <a:rPr lang="ja-JP" altLang="en-US" sz="2800" dirty="0">
                <a:solidFill>
                  <a:schemeClr val="tx1"/>
                </a:solidFill>
                <a:latin typeface="HG丸ｺﾞｼｯｸM-PRO" panose="020F0600000000000000" pitchFamily="50" charset="-128"/>
                <a:ea typeface="HG丸ｺﾞｼｯｸM-PRO" panose="020F0600000000000000" pitchFamily="50" charset="-128"/>
              </a:rPr>
              <a:t>いる</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松本レイ子です。</a:t>
            </a:r>
            <a:endParaRPr kumimoji="1" lang="ja-JP" altLang="en-US" sz="2800" dirty="0"/>
          </a:p>
        </p:txBody>
      </p:sp>
      <p:sp>
        <p:nvSpPr>
          <p:cNvPr id="6" name="角丸四角形 5"/>
          <p:cNvSpPr/>
          <p:nvPr/>
        </p:nvSpPr>
        <p:spPr>
          <a:xfrm>
            <a:off x="442796" y="1959347"/>
            <a:ext cx="3940618" cy="456903"/>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昨年の勤務先について</a:t>
            </a:r>
          </a:p>
        </p:txBody>
      </p:sp>
      <p:sp>
        <p:nvSpPr>
          <p:cNvPr id="7" name="角丸四角形 6"/>
          <p:cNvSpPr/>
          <p:nvPr/>
        </p:nvSpPr>
        <p:spPr>
          <a:xfrm>
            <a:off x="442796" y="2409783"/>
            <a:ext cx="11171271" cy="12647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平成</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9</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年</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4</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月</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日から社会福祉法人愛護会　金ケ崎保育園で保育士として働いてきました。</a:t>
            </a:r>
          </a:p>
        </p:txBody>
      </p:sp>
      <p:sp>
        <p:nvSpPr>
          <p:cNvPr id="8" name="角丸四角形 7"/>
          <p:cNvSpPr/>
          <p:nvPr/>
        </p:nvSpPr>
        <p:spPr>
          <a:xfrm>
            <a:off x="442796" y="4051761"/>
            <a:ext cx="3750613" cy="4608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本日の出前講座で</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は</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角丸四角形 8"/>
          <p:cNvSpPr/>
          <p:nvPr/>
        </p:nvSpPr>
        <p:spPr>
          <a:xfrm>
            <a:off x="442796" y="4512623"/>
            <a:ext cx="11301899" cy="103946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金ケ崎保育園と子育て支援センターの保育士の仕事についてお話します。</a:t>
            </a:r>
          </a:p>
        </p:txBody>
      </p:sp>
      <p:sp>
        <p:nvSpPr>
          <p:cNvPr id="11" name="横巻き 10"/>
          <p:cNvSpPr/>
          <p:nvPr/>
        </p:nvSpPr>
        <p:spPr>
          <a:xfrm flipH="1">
            <a:off x="3283714" y="5846745"/>
            <a:ext cx="5489434" cy="75147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よろしくお願いいたします。</a:t>
            </a:r>
          </a:p>
        </p:txBody>
      </p:sp>
    </p:spTree>
    <p:extLst>
      <p:ext uri="{BB962C8B-B14F-4D97-AF65-F5344CB8AC3E}">
        <p14:creationId xmlns:p14="http://schemas.microsoft.com/office/powerpoint/2010/main" val="5659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315F9C0-A3D1-48B4-8DAC-D4C7CE26EF13}"/>
              </a:ext>
            </a:extLst>
          </p:cNvPr>
          <p:cNvSpPr>
            <a:spLocks noGrp="1"/>
          </p:cNvSpPr>
          <p:nvPr>
            <p:ph type="title"/>
          </p:nvPr>
        </p:nvSpPr>
        <p:spPr>
          <a:xfrm>
            <a:off x="0" y="-915403"/>
            <a:ext cx="9613860" cy="1080938"/>
          </a:xfrm>
        </p:spPr>
        <p:txBody>
          <a:bodyPr>
            <a:normAutofit/>
          </a:bodyPr>
          <a:lstStyle/>
          <a:p>
            <a:r>
              <a:rPr kumimoji="1" lang="ja-JP" altLang="en-US" dirty="0">
                <a:solidFill>
                  <a:schemeClr val="tx1"/>
                </a:solidFill>
              </a:rPr>
              <a:t>　</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3" name="図プレースホルダー 12">
            <a:extLst>
              <a:ext uri="{FF2B5EF4-FFF2-40B4-BE49-F238E27FC236}">
                <a16:creationId xmlns:a16="http://schemas.microsoft.com/office/drawing/2014/main" xmlns="" id="{D9CCE911-42C1-48F2-92C6-D8DB0B1B80E9}"/>
              </a:ext>
            </a:extLst>
          </p:cNvPr>
          <p:cNvPicPr>
            <a:picLocks noGrp="1" noChangeAspect="1"/>
          </p:cNvPicPr>
          <p:nvPr>
            <p:ph type="pic" idx="15"/>
          </p:nvPr>
        </p:nvPicPr>
        <p:blipFill rotWithShape="1">
          <a:blip r:embed="rId2" cstate="print">
            <a:extLst>
              <a:ext uri="{28A0092B-C50C-407E-A947-70E740481C1C}">
                <a14:useLocalDpi xmlns:a14="http://schemas.microsoft.com/office/drawing/2010/main" val="0"/>
              </a:ext>
            </a:extLst>
          </a:blip>
          <a:srcRect t="32355" b="32355"/>
          <a:stretch/>
        </p:blipFill>
        <p:spPr>
          <a:xfrm>
            <a:off x="548374" y="2267961"/>
            <a:ext cx="3049705" cy="1524000"/>
          </a:xfrm>
          <a:prstGeom prst="round2DiagRect">
            <a:avLst>
              <a:gd name="adj1" fmla="val 16667"/>
              <a:gd name="adj2" fmla="val 0"/>
            </a:avLst>
          </a:prstGeom>
        </p:spPr>
      </p:pic>
      <p:pic>
        <p:nvPicPr>
          <p:cNvPr id="12" name="図プレースホルダー 11"/>
          <p:cNvPicPr>
            <a:picLocks noGrp="1" noChangeAspect="1"/>
          </p:cNvPicPr>
          <p:nvPr>
            <p:ph type="pic" idx="21"/>
          </p:nvPr>
        </p:nvPicPr>
        <p:blipFill>
          <a:blip r:embed="rId3" cstate="print">
            <a:extLst>
              <a:ext uri="{28A0092B-C50C-407E-A947-70E740481C1C}">
                <a14:useLocalDpi xmlns:a14="http://schemas.microsoft.com/office/drawing/2010/main" val="0"/>
              </a:ext>
            </a:extLst>
          </a:blip>
          <a:srcRect t="12454" b="12454"/>
          <a:stretch>
            <a:fillRect/>
          </a:stretch>
        </p:blipFill>
        <p:spPr>
          <a:xfrm>
            <a:off x="8136532" y="312676"/>
            <a:ext cx="3932017" cy="3653682"/>
          </a:xfrm>
        </p:spPr>
      </p:pic>
      <p:pic>
        <p:nvPicPr>
          <p:cNvPr id="7" name="図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30000"/>
                    </a14:imgEffect>
                    <a14:imgEffect>
                      <a14:brightnessContrast bright="31000"/>
                    </a14:imgEffect>
                  </a14:imgLayer>
                </a14:imgProps>
              </a:ext>
              <a:ext uri="{28A0092B-C50C-407E-A947-70E740481C1C}">
                <a14:useLocalDpi xmlns:a14="http://schemas.microsoft.com/office/drawing/2010/main" val="0"/>
              </a:ext>
            </a:extLst>
          </a:blip>
          <a:srcRect l="34738" t="77727" r="50579" b="4265"/>
          <a:stretch/>
        </p:blipFill>
        <p:spPr>
          <a:xfrm rot="16200000">
            <a:off x="612621" y="1607631"/>
            <a:ext cx="2798317" cy="3340775"/>
          </a:xfrm>
          <a:prstGeom prst="rect">
            <a:avLst/>
          </a:prstGeom>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797" y="312676"/>
            <a:ext cx="3912876" cy="3307431"/>
          </a:xfrm>
          <a:prstGeom prst="rect">
            <a:avLst/>
          </a:prstGeom>
        </p:spPr>
      </p:pic>
      <p:sp>
        <p:nvSpPr>
          <p:cNvPr id="14" name="角丸四角形 13"/>
          <p:cNvSpPr/>
          <p:nvPr/>
        </p:nvSpPr>
        <p:spPr>
          <a:xfrm>
            <a:off x="277623" y="165535"/>
            <a:ext cx="3468315" cy="155991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世代間</a:t>
            </a:r>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交流</a:t>
            </a:r>
            <a:endParaRPr kumimoji="1" lang="en-US" altLang="ja-JP" sz="32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地域の方の力</a:t>
            </a:r>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をお借り</a:t>
            </a: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して」</a:t>
            </a:r>
            <a:endParaRPr lang="ja-JP" altLang="en-US" sz="32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5" name="角丸四角形 14"/>
          <p:cNvSpPr/>
          <p:nvPr/>
        </p:nvSpPr>
        <p:spPr>
          <a:xfrm>
            <a:off x="296166" y="4830591"/>
            <a:ext cx="3396196" cy="16533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FF00FF"/>
                </a:solidFill>
                <a:latin typeface="HG丸ｺﾞｼｯｸM-PRO" panose="020F0600000000000000" pitchFamily="50" charset="-128"/>
                <a:ea typeface="HG丸ｺﾞｼｯｸM-PRO" panose="020F0600000000000000" pitchFamily="50" charset="-128"/>
              </a:rPr>
              <a:t>自然</a:t>
            </a:r>
            <a:r>
              <a:rPr lang="ja-JP" altLang="en-US" sz="2800" dirty="0" smtClean="0">
                <a:solidFill>
                  <a:srgbClr val="FF00FF"/>
                </a:solidFill>
                <a:latin typeface="HG丸ｺﾞｼｯｸM-PRO" panose="020F0600000000000000" pitchFamily="50" charset="-128"/>
                <a:ea typeface="HG丸ｺﾞｼｯｸM-PRO" panose="020F0600000000000000" pitchFamily="50" charset="-128"/>
              </a:rPr>
              <a:t>観察会</a:t>
            </a:r>
            <a:endParaRPr lang="en-US" altLang="ja-JP" sz="2800" dirty="0" smtClean="0">
              <a:solidFill>
                <a:srgbClr val="FF00FF"/>
              </a:solidFill>
              <a:latin typeface="HG丸ｺﾞｼｯｸM-PRO" panose="020F0600000000000000" pitchFamily="50" charset="-128"/>
              <a:ea typeface="HG丸ｺﾞｼｯｸM-PRO" panose="020F0600000000000000" pitchFamily="50" charset="-128"/>
            </a:endParaRPr>
          </a:p>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元小学校教諭立花邦夫先生が、年長組対象に自然観察会を毎年行ってくれます。</a:t>
            </a:r>
          </a:p>
          <a:p>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6" name="角丸四角形 15"/>
          <p:cNvSpPr/>
          <p:nvPr/>
        </p:nvSpPr>
        <p:spPr>
          <a:xfrm>
            <a:off x="3692362" y="3735354"/>
            <a:ext cx="4422401" cy="274857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rgbClr val="FF00FF"/>
                </a:solidFill>
                <a:latin typeface="HG丸ｺﾞｼｯｸM-PRO" panose="020F0600000000000000" pitchFamily="50" charset="-128"/>
                <a:ea typeface="HG丸ｺﾞｼｯｸM-PRO" panose="020F0600000000000000" pitchFamily="50" charset="-128"/>
              </a:rPr>
              <a:t>伝承</a:t>
            </a:r>
            <a:r>
              <a:rPr kumimoji="1" lang="ja-JP" altLang="en-US" sz="2400" dirty="0">
                <a:solidFill>
                  <a:srgbClr val="FF00FF"/>
                </a:solidFill>
                <a:latin typeface="HG丸ｺﾞｼｯｸM-PRO" panose="020F0600000000000000" pitchFamily="50" charset="-128"/>
                <a:ea typeface="HG丸ｺﾞｼｯｸM-PRO" panose="020F0600000000000000" pitchFamily="50" charset="-128"/>
              </a:rPr>
              <a:t>活動年長組子ども</a:t>
            </a:r>
            <a:r>
              <a:rPr kumimoji="1" lang="ja-JP" altLang="en-US" sz="2400" dirty="0" smtClean="0">
                <a:solidFill>
                  <a:srgbClr val="FF00FF"/>
                </a:solidFill>
                <a:latin typeface="HG丸ｺﾞｼｯｸM-PRO" panose="020F0600000000000000" pitchFamily="50" charset="-128"/>
                <a:ea typeface="HG丸ｺﾞｼｯｸM-PRO" panose="020F0600000000000000" pitchFamily="50" charset="-128"/>
              </a:rPr>
              <a:t>鹿踊り</a:t>
            </a:r>
            <a:endParaRPr kumimoji="1" lang="en-US" altLang="ja-JP" sz="2400" dirty="0" smtClean="0">
              <a:solidFill>
                <a:srgbClr val="FF00FF"/>
              </a:solidFill>
              <a:latin typeface="HG丸ｺﾞｼｯｸM-PRO" panose="020F0600000000000000" pitchFamily="50" charset="-128"/>
              <a:ea typeface="HG丸ｺﾞｼｯｸM-PRO" panose="020F0600000000000000" pitchFamily="50" charset="-128"/>
            </a:endParaRPr>
          </a:p>
          <a:p>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昭和</a:t>
            </a: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54</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年から郷土に伝わるより良い伝統文化を子どもたちに伝えるために取り組んでいます。年</a:t>
            </a: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1</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回、三ヶ尻鹿踊り保存会の皆さんが来園し、鹿踊り鑑賞会を行っていま</a:t>
            </a:r>
            <a:r>
              <a:rPr kumimoji="1" lang="ja-JP" altLang="en-US" sz="2000" dirty="0">
                <a:solidFill>
                  <a:schemeClr val="tx1"/>
                </a:solidFill>
              </a:rPr>
              <a:t>す。</a:t>
            </a:r>
          </a:p>
          <a:p>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8" name="角丸四角形 17"/>
          <p:cNvSpPr/>
          <p:nvPr/>
        </p:nvSpPr>
        <p:spPr>
          <a:xfrm>
            <a:off x="8136532" y="4113500"/>
            <a:ext cx="3982954" cy="22398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風</a:t>
            </a:r>
            <a:r>
              <a:rPr kumimoji="1" lang="ja-JP" altLang="en-US" sz="2800" dirty="0">
                <a:solidFill>
                  <a:srgbClr val="FF00FF"/>
                </a:solidFill>
                <a:latin typeface="HG丸ｺﾞｼｯｸM-PRO" panose="020F0600000000000000" pitchFamily="50" charset="-128"/>
                <a:ea typeface="HG丸ｺﾞｼｯｸM-PRO" panose="020F0600000000000000" pitchFamily="50" charset="-128"/>
              </a:rPr>
              <a:t>の子農園・</a:t>
            </a:r>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畑づくり</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例年、地域の方々に協力を頂きながら野菜の苗植えの仕方、収穫体験、食す体験を行ってきました。</a:t>
            </a:r>
          </a:p>
          <a:p>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4825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図プレースホルダー 14">
            <a:extLst>
              <a:ext uri="{FF2B5EF4-FFF2-40B4-BE49-F238E27FC236}">
                <a16:creationId xmlns:a16="http://schemas.microsoft.com/office/drawing/2014/main" xmlns="" id="{A5693A77-FDE2-4F1E-A93F-AAB8395AC0A7}"/>
              </a:ext>
            </a:extLst>
          </p:cNvPr>
          <p:cNvPicPr>
            <a:picLocks noGrp="1" noChangeAspect="1"/>
          </p:cNvPicPr>
          <p:nvPr>
            <p:ph type="pic" idx="15"/>
          </p:nvPr>
        </p:nvPicPr>
        <p:blipFill rotWithShape="1">
          <a:blip r:embed="rId2">
            <a:extLst>
              <a:ext uri="{BEBA8EAE-BF5A-486C-A8C5-ECC9F3942E4B}">
                <a14:imgProps xmlns:a14="http://schemas.microsoft.com/office/drawing/2010/main">
                  <a14:imgLayer r:embed="rId3">
                    <a14:imgEffect>
                      <a14:backgroundRemoval t="11370" b="27124" l="57479" r="73590"/>
                    </a14:imgEffect>
                    <a14:imgEffect>
                      <a14:brightnessContrast bright="30000"/>
                    </a14:imgEffect>
                  </a14:imgLayer>
                </a14:imgProps>
              </a:ext>
              <a:ext uri="{28A0092B-C50C-407E-A947-70E740481C1C}">
                <a14:useLocalDpi xmlns:a14="http://schemas.microsoft.com/office/drawing/2010/main" val="0"/>
              </a:ext>
            </a:extLst>
          </a:blip>
          <a:srcRect l="53545" t="6370" r="21194" b="70228"/>
          <a:stretch/>
        </p:blipFill>
        <p:spPr>
          <a:xfrm rot="16200000">
            <a:off x="5339893" y="-1012186"/>
            <a:ext cx="5720041" cy="7208326"/>
          </a:xfrm>
        </p:spPr>
      </p:pic>
      <p:pic>
        <p:nvPicPr>
          <p:cNvPr id="18" name="図 1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79111" t="7678" r="4983" b="76218"/>
          <a:stretch/>
        </p:blipFill>
        <p:spPr>
          <a:xfrm rot="16200000">
            <a:off x="1246267" y="501656"/>
            <a:ext cx="3161944" cy="4622748"/>
          </a:xfrm>
          <a:prstGeom prst="rect">
            <a:avLst/>
          </a:prstGeom>
        </p:spPr>
      </p:pic>
      <p:sp>
        <p:nvSpPr>
          <p:cNvPr id="9" name="角丸四角形 8"/>
          <p:cNvSpPr/>
          <p:nvPr/>
        </p:nvSpPr>
        <p:spPr>
          <a:xfrm>
            <a:off x="764461" y="293162"/>
            <a:ext cx="9053335" cy="69061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smtClean="0">
                <a:solidFill>
                  <a:schemeClr val="tx1"/>
                </a:solidFill>
                <a:latin typeface="HG丸ｺﾞｼｯｸM-PRO" panose="020F0600000000000000" pitchFamily="50" charset="-128"/>
                <a:ea typeface="HG丸ｺﾞｼｯｸM-PRO" panose="020F0600000000000000" pitchFamily="50" charset="-128"/>
              </a:rPr>
              <a:t>異年齢交流「思いやり・やさしさが育つ</a:t>
            </a:r>
            <a:r>
              <a:rPr kumimoji="1" lang="ja-JP" altLang="en-US" sz="3200" b="1" dirty="0">
                <a:solidFill>
                  <a:schemeClr val="tx1"/>
                </a:solidFill>
                <a:latin typeface="HG丸ｺﾞｼｯｸM-PRO" panose="020F0600000000000000" pitchFamily="50" charset="-128"/>
                <a:ea typeface="HG丸ｺﾞｼｯｸM-PRO" panose="020F0600000000000000" pitchFamily="50" charset="-128"/>
              </a:rPr>
              <a:t>体験」</a:t>
            </a:r>
            <a:endParaRPr lang="ja-JP" altLang="en-US" sz="32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777328" y="4734856"/>
            <a:ext cx="3818422" cy="176063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　園内異年齢交流</a:t>
            </a:r>
            <a:endParaRPr kumimoji="1" lang="en-US" altLang="ja-JP" sz="2800" dirty="0" smtClean="0">
              <a:solidFill>
                <a:srgbClr val="FF00FF"/>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園内の小さい組と大きい組との交流を大事に</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角丸四角形 11"/>
          <p:cNvSpPr/>
          <p:nvPr/>
        </p:nvSpPr>
        <p:spPr>
          <a:xfrm>
            <a:off x="5524311" y="4809783"/>
            <a:ext cx="6481642" cy="1887899"/>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中学生・高校生とのふれあい</a:t>
            </a:r>
            <a:endParaRPr kumimoji="1" lang="en-US" altLang="ja-JP" sz="2800" dirty="0" smtClean="0">
              <a:solidFill>
                <a:srgbClr val="FF00FF"/>
              </a:solidFill>
              <a:latin typeface="HG丸ｺﾞｼｯｸM-PRO" panose="020F0600000000000000" pitchFamily="50" charset="-128"/>
              <a:ea typeface="HG丸ｺﾞｼｯｸM-PRO" panose="020F0600000000000000" pitchFamily="50" charset="-128"/>
            </a:endParaRPr>
          </a:p>
          <a:p>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例年</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、金ケ崎中学校保育体験学習があり、</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1</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クラス</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30</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名の学生さんが来園。令和</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2</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年度は、手作りおもちゃを頂き、心の交流を行いました。</a:t>
            </a:r>
          </a:p>
        </p:txBody>
      </p:sp>
    </p:spTree>
    <p:extLst>
      <p:ext uri="{BB962C8B-B14F-4D97-AF65-F5344CB8AC3E}">
        <p14:creationId xmlns:p14="http://schemas.microsoft.com/office/powerpoint/2010/main" val="5496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F1915FA-FC74-4F87-B140-F2537ADD8BC8}"/>
              </a:ext>
            </a:extLst>
          </p:cNvPr>
          <p:cNvSpPr>
            <a:spLocks noGrp="1"/>
          </p:cNvSpPr>
          <p:nvPr>
            <p:ph type="title"/>
          </p:nvPr>
        </p:nvSpPr>
        <p:spPr>
          <a:xfrm>
            <a:off x="370069" y="519499"/>
            <a:ext cx="9905998" cy="1478570"/>
          </a:xfrm>
        </p:spPr>
        <p:txBody>
          <a:bodyPr>
            <a:normAutofit/>
          </a:bodyPr>
          <a:lstStyle/>
          <a:p>
            <a:r>
              <a:rPr lang="ja-JP" altLang="en-US" sz="4000" dirty="0">
                <a:solidFill>
                  <a:srgbClr val="FF0000"/>
                </a:solidFill>
                <a:latin typeface="HG丸ｺﾞｼｯｸM-PRO" panose="020F0600000000000000" pitchFamily="50" charset="-128"/>
                <a:ea typeface="HG丸ｺﾞｼｯｸM-PRO" panose="020F0600000000000000" pitchFamily="50" charset="-128"/>
              </a:rPr>
              <a:t>金ケ崎町子育て支援センター</a:t>
            </a:r>
            <a:r>
              <a:rPr lang="ja-JP" altLang="en-US" sz="4000" dirty="0" smtClean="0">
                <a:solidFill>
                  <a:schemeClr val="tx1"/>
                </a:solidFill>
                <a:latin typeface="HG丸ｺﾞｼｯｸM-PRO" panose="020F0600000000000000" pitchFamily="50" charset="-128"/>
                <a:ea typeface="HG丸ｺﾞｼｯｸM-PRO" panose="020F0600000000000000" pitchFamily="50" charset="-128"/>
              </a:rPr>
              <a:t>事業</a:t>
            </a:r>
            <a:endParaRPr kumimoji="1" lang="ja-JP" altLang="en-US" sz="40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067" y="1249689"/>
            <a:ext cx="7598275" cy="5101094"/>
          </a:xfrm>
        </p:spPr>
      </p:pic>
      <p:pic>
        <p:nvPicPr>
          <p:cNvPr id="7" name="図 6">
            <a:extLst>
              <a:ext uri="{FF2B5EF4-FFF2-40B4-BE49-F238E27FC236}">
                <a16:creationId xmlns:a16="http://schemas.microsoft.com/office/drawing/2014/main" xmlns="" id="{1321555B-FEBF-43ED-9A21-5D050E6AFE3C}"/>
              </a:ext>
            </a:extLst>
          </p:cNvPr>
          <p:cNvPicPr>
            <a:picLocks noChangeAspect="1"/>
          </p:cNvPicPr>
          <p:nvPr/>
        </p:nvPicPr>
        <p:blipFill rotWithShape="1">
          <a:blip r:embed="rId3">
            <a:extLst>
              <a:ext uri="{28A0092B-C50C-407E-A947-70E740481C1C}">
                <a14:useLocalDpi xmlns:a14="http://schemas.microsoft.com/office/drawing/2010/main" val="0"/>
              </a:ext>
            </a:extLst>
          </a:blip>
          <a:srcRect l="34621" t="58760" r="37215" b="5736"/>
          <a:stretch/>
        </p:blipFill>
        <p:spPr>
          <a:xfrm>
            <a:off x="7333021" y="1900051"/>
            <a:ext cx="4576459" cy="4616781"/>
          </a:xfrm>
          <a:prstGeom prst="rect">
            <a:avLst/>
          </a:prstGeom>
        </p:spPr>
      </p:pic>
    </p:spTree>
    <p:extLst>
      <p:ext uri="{BB962C8B-B14F-4D97-AF65-F5344CB8AC3E}">
        <p14:creationId xmlns:p14="http://schemas.microsoft.com/office/powerpoint/2010/main" val="10201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8E57B3A-220E-4B88-9F99-90500685E994}"/>
              </a:ext>
            </a:extLst>
          </p:cNvPr>
          <p:cNvSpPr>
            <a:spLocks noGrp="1"/>
          </p:cNvSpPr>
          <p:nvPr>
            <p:ph type="title"/>
          </p:nvPr>
        </p:nvSpPr>
        <p:spPr/>
        <p:txBody>
          <a:bodyPr>
            <a:normAutofit fontScale="90000"/>
          </a:bodyPr>
          <a:lstStyle/>
          <a:p>
            <a:r>
              <a:rPr kumimoji="1" lang="ja-JP" altLang="en-US" sz="4400" dirty="0">
                <a:solidFill>
                  <a:srgbClr val="FF0000"/>
                </a:solidFill>
                <a:latin typeface="HG丸ｺﾞｼｯｸM-PRO" panose="020F0600000000000000" pitchFamily="50" charset="-128"/>
                <a:ea typeface="HG丸ｺﾞｼｯｸM-PRO" panose="020F0600000000000000" pitchFamily="50" charset="-128"/>
              </a:rPr>
              <a:t>子育て支援</a:t>
            </a:r>
            <a:r>
              <a:rPr lang="ja-JP" altLang="en-US" sz="4400" dirty="0" smtClean="0">
                <a:solidFill>
                  <a:srgbClr val="FF0000"/>
                </a:solidFill>
                <a:latin typeface="HG丸ｺﾞｼｯｸM-PRO" panose="020F0600000000000000" pitchFamily="50" charset="-128"/>
                <a:ea typeface="HG丸ｺﾞｼｯｸM-PRO" panose="020F0600000000000000" pitchFamily="50" charset="-128"/>
              </a:rPr>
              <a:t>センター</a:t>
            </a:r>
            <a:r>
              <a:rPr lang="en-US" altLang="ja-JP" sz="4400" dirty="0">
                <a:solidFill>
                  <a:srgbClr val="FF0000"/>
                </a:solidFill>
                <a:latin typeface="HG丸ｺﾞｼｯｸM-PRO" panose="020F0600000000000000" pitchFamily="50" charset="-128"/>
                <a:ea typeface="HG丸ｺﾞｼｯｸM-PRO" panose="020F0600000000000000" pitchFamily="50" charset="-128"/>
              </a:rPr>
              <a:t/>
            </a:r>
            <a:br>
              <a:rPr lang="en-US" altLang="ja-JP" sz="4400" dirty="0">
                <a:solidFill>
                  <a:srgbClr val="FF0000"/>
                </a:solidFill>
                <a:latin typeface="HG丸ｺﾞｼｯｸM-PRO" panose="020F0600000000000000" pitchFamily="50" charset="-128"/>
                <a:ea typeface="HG丸ｺﾞｼｯｸM-PRO" panose="020F0600000000000000" pitchFamily="50" charset="-128"/>
              </a:rPr>
            </a:br>
            <a:r>
              <a:rPr lang="ja-JP" altLang="en-US" sz="4400" dirty="0">
                <a:solidFill>
                  <a:srgbClr val="FF0000"/>
                </a:solidFill>
              </a:rPr>
              <a:t>　　　　　　</a:t>
            </a:r>
            <a:endParaRPr kumimoji="1" lang="ja-JP" altLang="en-US" sz="4400" dirty="0">
              <a:solidFill>
                <a:srgbClr val="FF0000"/>
              </a:solidFill>
            </a:endParaRPr>
          </a:p>
        </p:txBody>
      </p:sp>
      <p:sp>
        <p:nvSpPr>
          <p:cNvPr id="3" name="コンテンツ プレースホルダー 2">
            <a:extLst>
              <a:ext uri="{FF2B5EF4-FFF2-40B4-BE49-F238E27FC236}">
                <a16:creationId xmlns:a16="http://schemas.microsoft.com/office/drawing/2014/main" xmlns="" id="{8F94AF85-1772-4188-B37A-1667F1EE2348}"/>
              </a:ext>
            </a:extLst>
          </p:cNvPr>
          <p:cNvSpPr>
            <a:spLocks noGrp="1"/>
          </p:cNvSpPr>
          <p:nvPr>
            <p:ph idx="1"/>
          </p:nvPr>
        </p:nvSpPr>
        <p:spPr/>
        <p:txBody>
          <a:bodyPr>
            <a:normAutofit/>
          </a:bodyPr>
          <a:lstStyle/>
          <a:p>
            <a:r>
              <a:rPr lang="ja-JP" altLang="en-US" sz="4000" dirty="0"/>
              <a:t>妊婦さんや、</a:t>
            </a:r>
            <a:r>
              <a:rPr lang="en-US" altLang="ja-JP" sz="4000" dirty="0"/>
              <a:t>0</a:t>
            </a:r>
            <a:r>
              <a:rPr lang="ja-JP" altLang="en-US" sz="4000" dirty="0"/>
              <a:t>歳児から</a:t>
            </a:r>
            <a:r>
              <a:rPr lang="en-US" altLang="ja-JP" sz="4000" dirty="0"/>
              <a:t>5</a:t>
            </a:r>
            <a:r>
              <a:rPr lang="ja-JP" altLang="en-US" sz="4000" dirty="0"/>
              <a:t>歳児までの子育て親子</a:t>
            </a:r>
            <a:r>
              <a:rPr lang="en-US" altLang="ja-JP" sz="4000" dirty="0"/>
              <a:t>(</a:t>
            </a:r>
            <a:r>
              <a:rPr lang="ja-JP" altLang="en-US" sz="4000" dirty="0"/>
              <a:t>父・母・祖父母等</a:t>
            </a:r>
            <a:r>
              <a:rPr lang="en-US" altLang="ja-JP" sz="4000" dirty="0"/>
              <a:t>)</a:t>
            </a:r>
            <a:r>
              <a:rPr lang="ja-JP" altLang="en-US" sz="4000" dirty="0"/>
              <a:t>の</a:t>
            </a:r>
            <a:r>
              <a:rPr lang="ja-JP" altLang="en-US" sz="4000" dirty="0">
                <a:solidFill>
                  <a:srgbClr val="FF0000"/>
                </a:solidFill>
              </a:rPr>
              <a:t>遊びの場です。</a:t>
            </a:r>
            <a:endParaRPr lang="en-US" altLang="ja-JP" sz="4000" dirty="0">
              <a:solidFill>
                <a:srgbClr val="FF0000"/>
              </a:solidFill>
            </a:endParaRPr>
          </a:p>
          <a:p>
            <a:r>
              <a:rPr kumimoji="1" lang="ja-JP" altLang="en-US" sz="4000" dirty="0"/>
              <a:t>子育てについてわからないこと</a:t>
            </a:r>
            <a:r>
              <a:rPr kumimoji="1" lang="en-US" altLang="ja-JP" sz="4000" dirty="0"/>
              <a:t>(</a:t>
            </a:r>
            <a:r>
              <a:rPr kumimoji="1" lang="ja-JP" altLang="en-US" sz="4000" dirty="0"/>
              <a:t>食事・排せつ・子どもへのかかわり方等</a:t>
            </a:r>
            <a:r>
              <a:rPr kumimoji="1" lang="en-US" altLang="ja-JP" sz="4000" dirty="0"/>
              <a:t>)</a:t>
            </a:r>
            <a:r>
              <a:rPr kumimoji="1" lang="ja-JP" altLang="en-US" sz="4000" dirty="0"/>
              <a:t>、</a:t>
            </a:r>
            <a:r>
              <a:rPr kumimoji="1" lang="ja-JP" altLang="en-US" sz="4000" dirty="0">
                <a:solidFill>
                  <a:srgbClr val="FF0000"/>
                </a:solidFill>
              </a:rPr>
              <a:t>相談を受ける場所です。</a:t>
            </a:r>
          </a:p>
        </p:txBody>
      </p:sp>
      <p:pic>
        <p:nvPicPr>
          <p:cNvPr id="4" name="図 3">
            <a:extLst>
              <a:ext uri="{FF2B5EF4-FFF2-40B4-BE49-F238E27FC236}">
                <a16:creationId xmlns:a16="http://schemas.microsoft.com/office/drawing/2014/main" xmlns="" id="{95897AB8-A51A-488C-8760-B129CBF46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026" y="141784"/>
            <a:ext cx="6187044" cy="2018805"/>
          </a:xfrm>
          <a:prstGeom prst="rect">
            <a:avLst/>
          </a:prstGeom>
          <a:ln>
            <a:noFill/>
          </a:ln>
          <a:effectLst>
            <a:softEdge rad="112500"/>
          </a:effectLst>
        </p:spPr>
      </p:pic>
    </p:spTree>
    <p:extLst>
      <p:ext uri="{BB962C8B-B14F-4D97-AF65-F5344CB8AC3E}">
        <p14:creationId xmlns:p14="http://schemas.microsoft.com/office/powerpoint/2010/main" val="3008948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3000">
              <a:srgbClr val="FFFF99"/>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xmlns="" id="{F07D47A1-9168-411C-8FDC-33550EFB99B9}"/>
              </a:ext>
            </a:extLst>
          </p:cNvPr>
          <p:cNvPicPr>
            <a:picLocks noChangeAspect="1"/>
          </p:cNvPicPr>
          <p:nvPr/>
        </p:nvPicPr>
        <p:blipFill rotWithShape="1">
          <a:blip r:embed="rId2">
            <a:extLst>
              <a:ext uri="{28A0092B-C50C-407E-A947-70E740481C1C}">
                <a14:useLocalDpi xmlns:a14="http://schemas.microsoft.com/office/drawing/2010/main" val="0"/>
              </a:ext>
            </a:extLst>
          </a:blip>
          <a:srcRect l="34199" t="34419" r="33144" b="40930"/>
          <a:stretch/>
        </p:blipFill>
        <p:spPr>
          <a:xfrm>
            <a:off x="415553" y="2824286"/>
            <a:ext cx="10966760" cy="3472048"/>
          </a:xfrm>
          <a:prstGeom prst="rect">
            <a:avLst/>
          </a:prstGeom>
        </p:spPr>
      </p:pic>
      <p:sp>
        <p:nvSpPr>
          <p:cNvPr id="9" name="楕円 8">
            <a:extLst>
              <a:ext uri="{FF2B5EF4-FFF2-40B4-BE49-F238E27FC236}">
                <a16:creationId xmlns:a16="http://schemas.microsoft.com/office/drawing/2014/main" xmlns="" id="{A42BBB0D-33B8-4ECC-A2E7-1542E8F5EE5A}"/>
              </a:ext>
            </a:extLst>
          </p:cNvPr>
          <p:cNvSpPr/>
          <p:nvPr/>
        </p:nvSpPr>
        <p:spPr>
          <a:xfrm>
            <a:off x="1141965" y="2731768"/>
            <a:ext cx="4083591" cy="4865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327846" y="963798"/>
            <a:ext cx="5140843" cy="2061396"/>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開所日：月曜日～土曜日</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開所時間：</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10</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16</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時</a:t>
            </a:r>
          </a:p>
        </p:txBody>
      </p:sp>
      <p:sp>
        <p:nvSpPr>
          <p:cNvPr id="8" name="円/楕円 7"/>
          <p:cNvSpPr/>
          <p:nvPr/>
        </p:nvSpPr>
        <p:spPr>
          <a:xfrm>
            <a:off x="4720653" y="670262"/>
            <a:ext cx="2638044" cy="24475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手洗い・消毒をして楽しく遊ぼうね。</a:t>
            </a:r>
          </a:p>
        </p:txBody>
      </p:sp>
      <p:sp>
        <p:nvSpPr>
          <p:cNvPr id="10" name="円/楕円 9"/>
          <p:cNvSpPr/>
          <p:nvPr/>
        </p:nvSpPr>
        <p:spPr>
          <a:xfrm>
            <a:off x="7010048" y="845918"/>
            <a:ext cx="4493831" cy="2096248"/>
          </a:xfrm>
          <a:prstGeom prst="ellipse">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12</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時から</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13</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16</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時からは</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endParaRPr>
          </a:p>
          <a:p>
            <a:pPr lvl="0"/>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おもちゃ</a:t>
            </a:r>
            <a:r>
              <a:rPr kumimoji="1" lang="ja-JP" altLang="en-US" sz="2800" dirty="0">
                <a:solidFill>
                  <a:srgbClr val="FF00FF"/>
                </a:solidFill>
                <a:latin typeface="HG丸ｺﾞｼｯｸM-PRO" panose="020F0600000000000000" pitchFamily="50" charset="-128"/>
                <a:ea typeface="HG丸ｺﾞｼｯｸM-PRO" panose="020F0600000000000000" pitchFamily="50" charset="-128"/>
              </a:rPr>
              <a:t>の消毒・</a:t>
            </a:r>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掃除</a:t>
            </a:r>
            <a:endParaRPr kumimoji="1" lang="ja-JP" altLang="en-US" sz="2800" dirty="0">
              <a:solidFill>
                <a:srgbClr val="FF00FF"/>
              </a:solidFill>
            </a:endParaRPr>
          </a:p>
        </p:txBody>
      </p:sp>
    </p:spTree>
    <p:extLst>
      <p:ext uri="{BB962C8B-B14F-4D97-AF65-F5344CB8AC3E}">
        <p14:creationId xmlns:p14="http://schemas.microsoft.com/office/powerpoint/2010/main" val="2194418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CCFF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77333" y="609600"/>
            <a:ext cx="10236089" cy="1320800"/>
          </a:xfrm>
        </p:spPr>
        <p:txBody>
          <a:bodyPr>
            <a:normAutofit fontScale="90000"/>
          </a:bodyPr>
          <a:lstStyle/>
          <a:p>
            <a:r>
              <a:rPr lang="ja-JP" altLang="en-US" dirty="0">
                <a:solidFill>
                  <a:schemeClr val="tx1"/>
                </a:solidFill>
              </a:rPr>
              <a:t>子育て支援センターの支援員</a:t>
            </a:r>
            <a:r>
              <a:rPr lang="ja-JP" altLang="en-US" dirty="0" smtClean="0">
                <a:solidFill>
                  <a:schemeClr val="tx1"/>
                </a:solidFill>
              </a:rPr>
              <a:t>の仕事</a:t>
            </a:r>
            <a:r>
              <a:rPr lang="ja-JP" altLang="en-US" dirty="0">
                <a:solidFill>
                  <a:schemeClr val="tx1"/>
                </a:solidFill>
              </a:rPr>
              <a:t>は、</a:t>
            </a:r>
            <a:r>
              <a:rPr lang="en-US" altLang="ja-JP" dirty="0">
                <a:solidFill>
                  <a:schemeClr val="tx1"/>
                </a:solidFill>
              </a:rPr>
              <a:t/>
            </a:r>
            <a:br>
              <a:rPr lang="en-US" altLang="ja-JP" dirty="0">
                <a:solidFill>
                  <a:schemeClr val="tx1"/>
                </a:solidFill>
              </a:rPr>
            </a:br>
            <a:r>
              <a:rPr lang="ja-JP" altLang="en-US" sz="4400" dirty="0">
                <a:solidFill>
                  <a:srgbClr val="FF0000"/>
                </a:solidFill>
              </a:rPr>
              <a:t>お家の方の子育てを応援</a:t>
            </a:r>
            <a:r>
              <a:rPr lang="ja-JP" altLang="en-US" sz="4400" dirty="0" smtClean="0">
                <a:solidFill>
                  <a:srgbClr val="FF0000"/>
                </a:solidFill>
              </a:rPr>
              <a:t>する仕事</a:t>
            </a:r>
            <a:r>
              <a:rPr lang="ja-JP" altLang="en-US" sz="4400" dirty="0">
                <a:solidFill>
                  <a:srgbClr val="FF0000"/>
                </a:solidFill>
              </a:rPr>
              <a:t>です</a:t>
            </a:r>
            <a:r>
              <a:rPr lang="en-US" altLang="ja-JP" sz="4400" dirty="0">
                <a:solidFill>
                  <a:srgbClr val="FF0000"/>
                </a:solidFill>
              </a:rPr>
              <a:t/>
            </a:r>
            <a:br>
              <a:rPr lang="en-US" altLang="ja-JP" sz="4400" dirty="0">
                <a:solidFill>
                  <a:srgbClr val="FF0000"/>
                </a:solidFill>
              </a:rPr>
            </a:br>
            <a:r>
              <a:rPr lang="ja-JP" altLang="en-US" sz="4400" dirty="0">
                <a:solidFill>
                  <a:srgbClr val="FF0000"/>
                </a:solidFill>
              </a:rPr>
              <a:t>①お話</a:t>
            </a:r>
            <a:r>
              <a:rPr lang="ja-JP" altLang="en-US" sz="4400" dirty="0" smtClean="0">
                <a:solidFill>
                  <a:srgbClr val="FF0000"/>
                </a:solidFill>
              </a:rPr>
              <a:t>を</a:t>
            </a:r>
            <a:r>
              <a:rPr lang="ja-JP" altLang="en-US" sz="4400" dirty="0">
                <a:solidFill>
                  <a:srgbClr val="FF0000"/>
                </a:solidFill>
              </a:rPr>
              <a:t>沢山</a:t>
            </a:r>
            <a:r>
              <a:rPr lang="ja-JP" altLang="en-US" sz="4400" dirty="0" smtClean="0">
                <a:solidFill>
                  <a:srgbClr val="FF0000"/>
                </a:solidFill>
              </a:rPr>
              <a:t>聞きます。</a:t>
            </a:r>
            <a:r>
              <a:rPr lang="en-US" altLang="ja-JP" sz="4400" dirty="0">
                <a:solidFill>
                  <a:srgbClr val="FF0000"/>
                </a:solidFill>
              </a:rPr>
              <a:t/>
            </a:r>
            <a:br>
              <a:rPr lang="en-US" altLang="ja-JP" sz="4400" dirty="0">
                <a:solidFill>
                  <a:srgbClr val="FF0000"/>
                </a:solidFill>
              </a:rPr>
            </a:br>
            <a:endParaRPr kumimoji="1" lang="ja-JP" altLang="en-US" dirty="0"/>
          </a:p>
        </p:txBody>
      </p:sp>
      <p:pic>
        <p:nvPicPr>
          <p:cNvPr id="5" name="図 4">
            <a:extLst>
              <a:ext uri="{FF2B5EF4-FFF2-40B4-BE49-F238E27FC236}">
                <a16:creationId xmlns:a16="http://schemas.microsoft.com/office/drawing/2014/main" xmlns="" id="{C6B54594-2EE2-49AB-9A8B-6DD9BD9F8759}"/>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21645" r="39148" b="65195"/>
          <a:stretch/>
        </p:blipFill>
        <p:spPr>
          <a:xfrm>
            <a:off x="228427" y="4736522"/>
            <a:ext cx="2338999" cy="1431876"/>
          </a:xfrm>
          <a:prstGeom prst="rect">
            <a:avLst/>
          </a:prstGeom>
        </p:spPr>
      </p:pic>
      <p:pic>
        <p:nvPicPr>
          <p:cNvPr id="7" name="図 6">
            <a:extLst>
              <a:ext uri="{FF2B5EF4-FFF2-40B4-BE49-F238E27FC236}">
                <a16:creationId xmlns:a16="http://schemas.microsoft.com/office/drawing/2014/main" xmlns="" id="{6BDA448A-957A-4E52-9B95-F39D5482B485}"/>
              </a:ext>
            </a:extLst>
          </p:cNvPr>
          <p:cNvPicPr>
            <a:picLocks noChangeAspect="1"/>
          </p:cNvPicPr>
          <p:nvPr/>
        </p:nvPicPr>
        <p:blipFill rotWithShape="1">
          <a:blip r:embed="rId3">
            <a:extLst>
              <a:ext uri="{28A0092B-C50C-407E-A947-70E740481C1C}">
                <a14:useLocalDpi xmlns:a14="http://schemas.microsoft.com/office/drawing/2010/main" val="0"/>
              </a:ext>
            </a:extLst>
          </a:blip>
          <a:srcRect l="43105" t="62511" r="45635" b="24156"/>
          <a:stretch/>
        </p:blipFill>
        <p:spPr>
          <a:xfrm>
            <a:off x="4298867" y="5065163"/>
            <a:ext cx="2493481" cy="1395459"/>
          </a:xfrm>
          <a:prstGeom prst="rect">
            <a:avLst/>
          </a:prstGeom>
        </p:spPr>
      </p:pic>
      <p:sp>
        <p:nvSpPr>
          <p:cNvPr id="8" name="角丸四角形 7"/>
          <p:cNvSpPr/>
          <p:nvPr/>
        </p:nvSpPr>
        <p:spPr>
          <a:xfrm>
            <a:off x="900450" y="2433057"/>
            <a:ext cx="5213268" cy="250569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rPr>
              <a:t>子育ての悩み</a:t>
            </a:r>
            <a:r>
              <a:rPr kumimoji="1" lang="en-US" altLang="ja-JP" sz="2800" dirty="0">
                <a:solidFill>
                  <a:schemeClr val="tx1"/>
                </a:solidFill>
              </a:rPr>
              <a:t>(</a:t>
            </a:r>
            <a:r>
              <a:rPr kumimoji="1" lang="ja-JP" altLang="en-US" sz="2800" dirty="0">
                <a:solidFill>
                  <a:schemeClr val="tx1"/>
                </a:solidFill>
              </a:rPr>
              <a:t>食事・排せつ・睡眠・健康・</a:t>
            </a:r>
            <a:r>
              <a:rPr kumimoji="1" lang="ja-JP" altLang="en-US" sz="2800" dirty="0" smtClean="0">
                <a:solidFill>
                  <a:schemeClr val="tx1"/>
                </a:solidFill>
              </a:rPr>
              <a:t>子どもの</a:t>
            </a:r>
            <a:r>
              <a:rPr kumimoji="1" lang="ja-JP" altLang="en-US" sz="2800" dirty="0">
                <a:solidFill>
                  <a:schemeClr val="tx1"/>
                </a:solidFill>
              </a:rPr>
              <a:t>様子について</a:t>
            </a:r>
            <a:r>
              <a:rPr kumimoji="1" lang="en-US" altLang="ja-JP" sz="2800" dirty="0">
                <a:solidFill>
                  <a:schemeClr val="tx1"/>
                </a:solidFill>
              </a:rPr>
              <a:t>)</a:t>
            </a:r>
            <a:r>
              <a:rPr kumimoji="1" lang="ja-JP" altLang="en-US" sz="2800" dirty="0">
                <a:solidFill>
                  <a:schemeClr val="tx1"/>
                </a:solidFill>
              </a:rPr>
              <a:t>お家の方</a:t>
            </a:r>
            <a:r>
              <a:rPr kumimoji="1" lang="ja-JP" altLang="en-US" sz="2800" dirty="0" smtClean="0">
                <a:solidFill>
                  <a:schemeClr val="tx1"/>
                </a:solidFill>
              </a:rPr>
              <a:t>の</a:t>
            </a:r>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話</a:t>
            </a:r>
            <a:r>
              <a:rPr kumimoji="1" lang="ja-JP" altLang="en-US" sz="2800" dirty="0">
                <a:solidFill>
                  <a:srgbClr val="FF00FF"/>
                </a:solidFill>
                <a:latin typeface="HG丸ｺﾞｼｯｸM-PRO" panose="020F0600000000000000" pitchFamily="50" charset="-128"/>
                <a:ea typeface="HG丸ｺﾞｼｯｸM-PRO" panose="020F0600000000000000" pitchFamily="50" charset="-128"/>
              </a:rPr>
              <a:t>を聞きます。</a:t>
            </a:r>
          </a:p>
        </p:txBody>
      </p:sp>
      <p:sp>
        <p:nvSpPr>
          <p:cNvPr id="9" name="角丸四角形 8"/>
          <p:cNvSpPr/>
          <p:nvPr/>
        </p:nvSpPr>
        <p:spPr>
          <a:xfrm>
            <a:off x="6476982" y="3665999"/>
            <a:ext cx="5090025" cy="209689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3200" dirty="0" smtClean="0">
                <a:solidFill>
                  <a:schemeClr val="tx1"/>
                </a:solidFill>
              </a:rPr>
              <a:t>電話</a:t>
            </a:r>
            <a:r>
              <a:rPr kumimoji="1" lang="ja-JP" altLang="en-US" sz="3200" dirty="0">
                <a:solidFill>
                  <a:schemeClr val="tx1"/>
                </a:solidFill>
              </a:rPr>
              <a:t>での相談・メールでの相談も受けています。</a:t>
            </a:r>
          </a:p>
        </p:txBody>
      </p:sp>
      <p:pic>
        <p:nvPicPr>
          <p:cNvPr id="6" name="図 5">
            <a:extLst>
              <a:ext uri="{FF2B5EF4-FFF2-40B4-BE49-F238E27FC236}">
                <a16:creationId xmlns:a16="http://schemas.microsoft.com/office/drawing/2014/main" xmlns="" id="{48BD9A6D-C578-4B33-80FF-75BDDF16E3DF}"/>
              </a:ext>
            </a:extLst>
          </p:cNvPr>
          <p:cNvPicPr>
            <a:picLocks noChangeAspect="1"/>
          </p:cNvPicPr>
          <p:nvPr/>
        </p:nvPicPr>
        <p:blipFill rotWithShape="1">
          <a:blip r:embed="rId4">
            <a:extLst>
              <a:ext uri="{28A0092B-C50C-407E-A947-70E740481C1C}">
                <a14:useLocalDpi xmlns:a14="http://schemas.microsoft.com/office/drawing/2010/main" val="0"/>
              </a:ext>
            </a:extLst>
          </a:blip>
          <a:srcRect l="86159" t="55424" r="3214" b="29365"/>
          <a:stretch/>
        </p:blipFill>
        <p:spPr>
          <a:xfrm>
            <a:off x="9064274" y="1930400"/>
            <a:ext cx="2442916" cy="1857881"/>
          </a:xfrm>
          <a:prstGeom prst="rect">
            <a:avLst/>
          </a:prstGeom>
        </p:spPr>
      </p:pic>
    </p:spTree>
    <p:extLst>
      <p:ext uri="{BB962C8B-B14F-4D97-AF65-F5344CB8AC3E}">
        <p14:creationId xmlns:p14="http://schemas.microsoft.com/office/powerpoint/2010/main" val="223264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solidFill>
                  <a:srgbClr val="FF0000"/>
                </a:solidFill>
                <a:latin typeface="HG丸ｺﾞｼｯｸM-PRO" panose="020F0600000000000000" pitchFamily="50" charset="-128"/>
                <a:ea typeface="HG丸ｺﾞｼｯｸM-PRO" panose="020F0600000000000000" pitchFamily="50" charset="-128"/>
              </a:rPr>
              <a:t>②つなぐ役割です。</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xmlns="" id="{3CD970EA-98F4-4746-9B3F-C6F64EE50950}"/>
              </a:ext>
            </a:extLst>
          </p:cNvPr>
          <p:cNvPicPr>
            <a:picLocks noChangeAspect="1"/>
          </p:cNvPicPr>
          <p:nvPr/>
        </p:nvPicPr>
        <p:blipFill rotWithShape="1">
          <a:blip r:embed="rId2">
            <a:extLst>
              <a:ext uri="{28A0092B-C50C-407E-A947-70E740481C1C}">
                <a14:useLocalDpi xmlns:a14="http://schemas.microsoft.com/office/drawing/2010/main" val="0"/>
              </a:ext>
            </a:extLst>
          </a:blip>
          <a:srcRect l="33925" t="21818" r="57874" b="66927"/>
          <a:stretch/>
        </p:blipFill>
        <p:spPr>
          <a:xfrm rot="19915489">
            <a:off x="8560007" y="3655757"/>
            <a:ext cx="2213014" cy="2167178"/>
          </a:xfrm>
          <a:prstGeom prst="rect">
            <a:avLst/>
          </a:prstGeom>
        </p:spPr>
      </p:pic>
      <p:sp>
        <p:nvSpPr>
          <p:cNvPr id="8" name="角丸四角形 7"/>
          <p:cNvSpPr/>
          <p:nvPr/>
        </p:nvSpPr>
        <p:spPr>
          <a:xfrm>
            <a:off x="885364" y="1745673"/>
            <a:ext cx="5206678" cy="68372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3600" dirty="0">
                <a:solidFill>
                  <a:schemeClr val="tx1"/>
                </a:solidFill>
                <a:latin typeface="HG丸ｺﾞｼｯｸM-PRO" panose="020F0600000000000000" pitchFamily="50" charset="-128"/>
                <a:ea typeface="HG丸ｺﾞｼｯｸM-PRO" panose="020F0600000000000000" pitchFamily="50" charset="-128"/>
              </a:rPr>
              <a:t>子育て親子の交流の場</a:t>
            </a:r>
          </a:p>
        </p:txBody>
      </p:sp>
      <p:sp>
        <p:nvSpPr>
          <p:cNvPr id="9" name="角丸四角形 8"/>
          <p:cNvSpPr/>
          <p:nvPr/>
        </p:nvSpPr>
        <p:spPr>
          <a:xfrm>
            <a:off x="885364" y="2455788"/>
            <a:ext cx="8781150" cy="80671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4400" dirty="0">
                <a:solidFill>
                  <a:srgbClr val="FF0000"/>
                </a:solidFill>
                <a:latin typeface="HG丸ｺﾞｼｯｸM-PRO" panose="020F0600000000000000" pitchFamily="50" charset="-128"/>
                <a:ea typeface="HG丸ｺﾞｼｯｸM-PRO" panose="020F0600000000000000" pitchFamily="50" charset="-128"/>
              </a:rPr>
              <a:t>お家の方同士をつなぐ大事な役割</a:t>
            </a:r>
          </a:p>
        </p:txBody>
      </p:sp>
      <p:sp>
        <p:nvSpPr>
          <p:cNvPr id="10" name="角丸四角形 9"/>
          <p:cNvSpPr/>
          <p:nvPr/>
        </p:nvSpPr>
        <p:spPr>
          <a:xfrm>
            <a:off x="1051320" y="4358244"/>
            <a:ext cx="4300051" cy="61004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3600" dirty="0">
                <a:solidFill>
                  <a:schemeClr val="tx1"/>
                </a:solidFill>
                <a:latin typeface="HG丸ｺﾞｼｯｸM-PRO" panose="020F0600000000000000" pitchFamily="50" charset="-128"/>
                <a:ea typeface="HG丸ｺﾞｼｯｸM-PRO" panose="020F0600000000000000" pitchFamily="50" charset="-128"/>
              </a:rPr>
              <a:t>地域の方との交流</a:t>
            </a:r>
          </a:p>
        </p:txBody>
      </p:sp>
      <p:sp>
        <p:nvSpPr>
          <p:cNvPr id="11" name="角丸四角形 10"/>
          <p:cNvSpPr/>
          <p:nvPr/>
        </p:nvSpPr>
        <p:spPr>
          <a:xfrm>
            <a:off x="1051320" y="4968289"/>
            <a:ext cx="8491998" cy="138641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4400" dirty="0">
                <a:solidFill>
                  <a:srgbClr val="FF0000"/>
                </a:solidFill>
                <a:latin typeface="HG丸ｺﾞｼｯｸM-PRO" panose="020F0600000000000000" pitchFamily="50" charset="-128"/>
                <a:ea typeface="HG丸ｺﾞｼｯｸM-PRO" panose="020F0600000000000000" pitchFamily="50" charset="-128"/>
              </a:rPr>
              <a:t>地域の方・西小学校学童保育所の</a:t>
            </a:r>
            <a:r>
              <a:rPr kumimoji="1" lang="ja-JP" altLang="en-US" sz="4400" dirty="0" smtClean="0">
                <a:solidFill>
                  <a:srgbClr val="FF0000"/>
                </a:solidFill>
                <a:latin typeface="HG丸ｺﾞｼｯｸM-PRO" panose="020F0600000000000000" pitchFamily="50" charset="-128"/>
                <a:ea typeface="HG丸ｺﾞｼｯｸM-PRO" panose="020F0600000000000000" pitchFamily="50" charset="-128"/>
              </a:rPr>
              <a:t>児童を</a:t>
            </a:r>
            <a:r>
              <a:rPr kumimoji="1" lang="ja-JP" altLang="en-US" sz="4400" dirty="0">
                <a:solidFill>
                  <a:srgbClr val="FF0000"/>
                </a:solidFill>
                <a:latin typeface="HG丸ｺﾞｼｯｸM-PRO" panose="020F0600000000000000" pitchFamily="50" charset="-128"/>
                <a:ea typeface="HG丸ｺﾞｼｯｸM-PRO" panose="020F0600000000000000" pitchFamily="50" charset="-128"/>
              </a:rPr>
              <a:t>つなぐ大事な役割</a:t>
            </a:r>
          </a:p>
        </p:txBody>
      </p:sp>
      <p:pic>
        <p:nvPicPr>
          <p:cNvPr id="6" name="図 5">
            <a:extLst>
              <a:ext uri="{FF2B5EF4-FFF2-40B4-BE49-F238E27FC236}">
                <a16:creationId xmlns:a16="http://schemas.microsoft.com/office/drawing/2014/main" xmlns="" id="{3CD970EA-98F4-4746-9B3F-C6F64EE50950}"/>
              </a:ext>
            </a:extLst>
          </p:cNvPr>
          <p:cNvPicPr>
            <a:picLocks noChangeAspect="1"/>
          </p:cNvPicPr>
          <p:nvPr/>
        </p:nvPicPr>
        <p:blipFill rotWithShape="1">
          <a:blip r:embed="rId2">
            <a:extLst>
              <a:ext uri="{28A0092B-C50C-407E-A947-70E740481C1C}">
                <a14:useLocalDpi xmlns:a14="http://schemas.microsoft.com/office/drawing/2010/main" val="0"/>
              </a:ext>
            </a:extLst>
          </a:blip>
          <a:srcRect l="33925" t="21818" r="57874" b="66927"/>
          <a:stretch/>
        </p:blipFill>
        <p:spPr>
          <a:xfrm>
            <a:off x="3945124" y="-80463"/>
            <a:ext cx="2005984" cy="1935220"/>
          </a:xfrm>
          <a:prstGeom prst="rect">
            <a:avLst/>
          </a:prstGeom>
        </p:spPr>
      </p:pic>
      <p:pic>
        <p:nvPicPr>
          <p:cNvPr id="5" name="図 4">
            <a:extLst>
              <a:ext uri="{FF2B5EF4-FFF2-40B4-BE49-F238E27FC236}">
                <a16:creationId xmlns:a16="http://schemas.microsoft.com/office/drawing/2014/main" xmlns="" id="{0B1E50A1-8DCF-4348-AB95-702862CD2C75}"/>
              </a:ext>
            </a:extLst>
          </p:cNvPr>
          <p:cNvPicPr>
            <a:picLocks noChangeAspect="1"/>
          </p:cNvPicPr>
          <p:nvPr/>
        </p:nvPicPr>
        <p:blipFill rotWithShape="1">
          <a:blip r:embed="rId3">
            <a:extLst>
              <a:ext uri="{28A0092B-C50C-407E-A947-70E740481C1C}">
                <a14:useLocalDpi xmlns:a14="http://schemas.microsoft.com/office/drawing/2010/main" val="0"/>
              </a:ext>
            </a:extLst>
          </a:blip>
          <a:srcRect l="73704" t="24069" r="16382" b="62771"/>
          <a:stretch/>
        </p:blipFill>
        <p:spPr>
          <a:xfrm>
            <a:off x="5749228" y="582569"/>
            <a:ext cx="2658502" cy="2040656"/>
          </a:xfrm>
          <a:prstGeom prst="rect">
            <a:avLst/>
          </a:prstGeom>
        </p:spPr>
      </p:pic>
      <p:pic>
        <p:nvPicPr>
          <p:cNvPr id="12" name="図 11">
            <a:extLst>
              <a:ext uri="{FF2B5EF4-FFF2-40B4-BE49-F238E27FC236}">
                <a16:creationId xmlns:a16="http://schemas.microsoft.com/office/drawing/2014/main" xmlns="" id="{3CD970EA-98F4-4746-9B3F-C6F64EE50950}"/>
              </a:ext>
            </a:extLst>
          </p:cNvPr>
          <p:cNvPicPr>
            <a:picLocks noChangeAspect="1"/>
          </p:cNvPicPr>
          <p:nvPr/>
        </p:nvPicPr>
        <p:blipFill rotWithShape="1">
          <a:blip r:embed="rId2">
            <a:extLst>
              <a:ext uri="{28A0092B-C50C-407E-A947-70E740481C1C}">
                <a14:useLocalDpi xmlns:a14="http://schemas.microsoft.com/office/drawing/2010/main" val="0"/>
              </a:ext>
            </a:extLst>
          </a:blip>
          <a:srcRect l="33925" t="21818" r="57874" b="66927"/>
          <a:stretch/>
        </p:blipFill>
        <p:spPr>
          <a:xfrm rot="5914807">
            <a:off x="379069" y="3463921"/>
            <a:ext cx="1012590" cy="991618"/>
          </a:xfrm>
          <a:prstGeom prst="rect">
            <a:avLst/>
          </a:prstGeom>
        </p:spPr>
      </p:pic>
    </p:spTree>
    <p:extLst>
      <p:ext uri="{BB962C8B-B14F-4D97-AF65-F5344CB8AC3E}">
        <p14:creationId xmlns:p14="http://schemas.microsoft.com/office/powerpoint/2010/main" val="5618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CCFF"/>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xmlns="" id="{BC76BAAC-E007-49FA-BC46-55BD5CD542A7}"/>
              </a:ext>
            </a:extLst>
          </p:cNvPr>
          <p:cNvSpPr>
            <a:spLocks noGrp="1"/>
          </p:cNvSpPr>
          <p:nvPr>
            <p:ph type="title"/>
          </p:nvPr>
        </p:nvSpPr>
        <p:spPr/>
        <p:txBody>
          <a:bodyPr>
            <a:normAutofit/>
          </a:bodyPr>
          <a:lstStyle/>
          <a:p>
            <a:r>
              <a:rPr lang="ja-JP" altLang="en-US" sz="4400" dirty="0">
                <a:solidFill>
                  <a:srgbClr val="FF0000"/>
                </a:solidFill>
              </a:rPr>
              <a:t>③</a:t>
            </a:r>
            <a:r>
              <a:rPr kumimoji="1" lang="ja-JP" altLang="en-US" sz="4000" dirty="0">
                <a:solidFill>
                  <a:srgbClr val="FF0000"/>
                </a:solidFill>
                <a:latin typeface="HG丸ｺﾞｼｯｸM-PRO" panose="020F0600000000000000" pitchFamily="50" charset="-128"/>
                <a:ea typeface="HG丸ｺﾞｼｯｸM-PRO" panose="020F0600000000000000" pitchFamily="50" charset="-128"/>
              </a:rPr>
              <a:t>子育ての</a:t>
            </a:r>
            <a:r>
              <a:rPr lang="ja-JP" altLang="en-US" sz="4000" dirty="0">
                <a:solidFill>
                  <a:srgbClr val="FF0000"/>
                </a:solidFill>
                <a:latin typeface="HG丸ｺﾞｼｯｸM-PRO" panose="020F0600000000000000" pitchFamily="50" charset="-128"/>
                <a:ea typeface="HG丸ｺﾞｼｯｸM-PRO" panose="020F0600000000000000" pitchFamily="50" charset="-128"/>
              </a:rPr>
              <a:t>情報</a:t>
            </a:r>
            <a:r>
              <a:rPr lang="ja-JP" altLang="en-US" sz="4000" dirty="0" smtClean="0">
                <a:solidFill>
                  <a:srgbClr val="FF0000"/>
                </a:solidFill>
                <a:latin typeface="HG丸ｺﾞｼｯｸM-PRO" panose="020F0600000000000000" pitchFamily="50" charset="-128"/>
                <a:ea typeface="HG丸ｺﾞｼｯｸM-PRO" panose="020F0600000000000000" pitchFamily="50" charset="-128"/>
              </a:rPr>
              <a:t>を伝え</a:t>
            </a:r>
            <a:r>
              <a:rPr lang="ja-JP" altLang="en-US" sz="4000" dirty="0">
                <a:solidFill>
                  <a:srgbClr val="FF0000"/>
                </a:solidFill>
                <a:latin typeface="HG丸ｺﾞｼｯｸM-PRO" panose="020F0600000000000000" pitchFamily="50" charset="-128"/>
                <a:ea typeface="HG丸ｺﾞｼｯｸM-PRO" panose="020F0600000000000000" pitchFamily="50" charset="-128"/>
              </a:rPr>
              <a:t>る</a:t>
            </a:r>
            <a:r>
              <a:rPr kumimoji="1" lang="ja-JP" altLang="en-US" sz="4000" dirty="0" smtClean="0">
                <a:solidFill>
                  <a:srgbClr val="FF0000"/>
                </a:solidFill>
                <a:latin typeface="HG丸ｺﾞｼｯｸM-PRO" panose="020F0600000000000000" pitchFamily="50" charset="-128"/>
                <a:ea typeface="HG丸ｺﾞｼｯｸM-PRO" panose="020F0600000000000000" pitchFamily="50" charset="-128"/>
              </a:rPr>
              <a:t>。</a:t>
            </a:r>
            <a:endParaRPr kumimoji="1" lang="ja-JP" altLang="en-US" sz="4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578341" y="1388693"/>
            <a:ext cx="8596668" cy="3880773"/>
          </a:xfrm>
          <a:solidFill>
            <a:srgbClr val="FFFFCC"/>
          </a:solidFill>
        </p:spPr>
        <p:txBody>
          <a:bodyPr/>
          <a:lstStyle/>
          <a:p>
            <a:r>
              <a:rPr lang="ja-JP" altLang="en-US" sz="2800" dirty="0">
                <a:solidFill>
                  <a:schemeClr val="tx1"/>
                </a:solidFill>
                <a:latin typeface="HG丸ｺﾞｼｯｸM-PRO" panose="020F0600000000000000" pitchFamily="50" charset="-128"/>
                <a:ea typeface="HG丸ｺﾞｼｯｸM-PRO" panose="020F0600000000000000" pitchFamily="50" charset="-128"/>
              </a:rPr>
              <a:t>ちびっこひろばだよりを月に</a:t>
            </a:r>
            <a:r>
              <a:rPr lang="en-US" altLang="ja-JP" sz="2800" dirty="0">
                <a:solidFill>
                  <a:schemeClr val="tx1"/>
                </a:solidFill>
                <a:latin typeface="HG丸ｺﾞｼｯｸM-PRO" panose="020F0600000000000000" pitchFamily="50" charset="-128"/>
                <a:ea typeface="HG丸ｺﾞｼｯｸM-PRO" panose="020F0600000000000000" pitchFamily="50" charset="-128"/>
              </a:rPr>
              <a:t>1</a:t>
            </a:r>
            <a:r>
              <a:rPr lang="ja-JP" altLang="en-US" sz="2800" dirty="0">
                <a:solidFill>
                  <a:schemeClr val="tx1"/>
                </a:solidFill>
                <a:latin typeface="HG丸ｺﾞｼｯｸM-PRO" panose="020F0600000000000000" pitchFamily="50" charset="-128"/>
                <a:ea typeface="HG丸ｺﾞｼｯｸM-PRO" panose="020F0600000000000000" pitchFamily="50" charset="-128"/>
              </a:rPr>
              <a:t>回</a:t>
            </a: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発行し、子ども</a:t>
            </a:r>
            <a:r>
              <a:rPr lang="ja-JP" altLang="en-US" sz="2800" dirty="0">
                <a:solidFill>
                  <a:schemeClr val="tx1"/>
                </a:solidFill>
                <a:latin typeface="HG丸ｺﾞｼｯｸM-PRO" panose="020F0600000000000000" pitchFamily="50" charset="-128"/>
                <a:ea typeface="HG丸ｺﾞｼｯｸM-PRO" panose="020F0600000000000000" pitchFamily="50" charset="-128"/>
              </a:rPr>
              <a:t>の発達年齢について、お知らせしています。</a:t>
            </a:r>
          </a:p>
          <a:p>
            <a:endParaRPr kumimoji="1" lang="ja-JP" altLang="en-US" dirty="0"/>
          </a:p>
        </p:txBody>
      </p:sp>
      <p:pic>
        <p:nvPicPr>
          <p:cNvPr id="5" name="図 4">
            <a:extLst>
              <a:ext uri="{FF2B5EF4-FFF2-40B4-BE49-F238E27FC236}">
                <a16:creationId xmlns:a16="http://schemas.microsoft.com/office/drawing/2014/main" xmlns="" id="{97A01823-C70B-4D13-B8A3-BE9D525E5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8086" y="1867335"/>
            <a:ext cx="4363114" cy="5540589"/>
          </a:xfrm>
          <a:prstGeom prst="rect">
            <a:avLst/>
          </a:prstGeom>
        </p:spPr>
      </p:pic>
      <p:pic>
        <p:nvPicPr>
          <p:cNvPr id="6" name="図 5">
            <a:extLst>
              <a:ext uri="{FF2B5EF4-FFF2-40B4-BE49-F238E27FC236}">
                <a16:creationId xmlns:a16="http://schemas.microsoft.com/office/drawing/2014/main" xmlns="" id="{5FDC7D23-7067-4AE8-A3D5-7A3C4F29B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49748" y="1836388"/>
            <a:ext cx="4429909" cy="5669277"/>
          </a:xfrm>
          <a:prstGeom prst="rect">
            <a:avLst/>
          </a:prstGeom>
        </p:spPr>
      </p:pic>
      <p:pic>
        <p:nvPicPr>
          <p:cNvPr id="7" name="図 6">
            <a:extLst>
              <a:ext uri="{FF2B5EF4-FFF2-40B4-BE49-F238E27FC236}">
                <a16:creationId xmlns:a16="http://schemas.microsoft.com/office/drawing/2014/main" xmlns="" id="{F5B19705-7782-4F17-88FB-4CE302702CF7}"/>
              </a:ext>
            </a:extLst>
          </p:cNvPr>
          <p:cNvPicPr>
            <a:picLocks noChangeAspect="1"/>
          </p:cNvPicPr>
          <p:nvPr/>
        </p:nvPicPr>
        <p:blipFill rotWithShape="1">
          <a:blip r:embed="rId4">
            <a:extLst>
              <a:ext uri="{28A0092B-C50C-407E-A947-70E740481C1C}">
                <a14:useLocalDpi xmlns:a14="http://schemas.microsoft.com/office/drawing/2010/main" val="0"/>
              </a:ext>
            </a:extLst>
          </a:blip>
          <a:srcRect l="57581" t="35636" r="32948" b="55375"/>
          <a:stretch/>
        </p:blipFill>
        <p:spPr>
          <a:xfrm>
            <a:off x="9175009" y="414119"/>
            <a:ext cx="2313370" cy="1652406"/>
          </a:xfrm>
          <a:prstGeom prst="rect">
            <a:avLst/>
          </a:prstGeom>
        </p:spPr>
      </p:pic>
    </p:spTree>
    <p:extLst>
      <p:ext uri="{BB962C8B-B14F-4D97-AF65-F5344CB8AC3E}">
        <p14:creationId xmlns:p14="http://schemas.microsoft.com/office/powerpoint/2010/main" val="338279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xmlns="" id="{C370CB05-DD61-42E5-A31A-3FAF741ECB3A}"/>
              </a:ext>
            </a:extLst>
          </p:cNvPr>
          <p:cNvSpPr>
            <a:spLocks noGrp="1"/>
          </p:cNvSpPr>
          <p:nvPr>
            <p:ph type="body" idx="1"/>
          </p:nvPr>
        </p:nvSpPr>
        <p:spPr>
          <a:xfrm>
            <a:off x="4475544" y="5617029"/>
            <a:ext cx="3200400" cy="724393"/>
          </a:xfrm>
        </p:spPr>
        <p:txBody>
          <a:bodyPr/>
          <a:lstStyle/>
          <a:p>
            <a:r>
              <a:rPr kumimoji="1" lang="ja-JP" altLang="en-US" dirty="0"/>
              <a:t>　</a:t>
            </a:r>
          </a:p>
        </p:txBody>
      </p:sp>
      <p:pic>
        <p:nvPicPr>
          <p:cNvPr id="10" name="図 9">
            <a:extLst>
              <a:ext uri="{FF2B5EF4-FFF2-40B4-BE49-F238E27FC236}">
                <a16:creationId xmlns:a16="http://schemas.microsoft.com/office/drawing/2014/main" xmlns="" id="{1D4CE0F6-065F-4E4D-9201-C97CA2685A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630" b="-788"/>
          <a:stretch/>
        </p:blipFill>
        <p:spPr>
          <a:xfrm>
            <a:off x="427260" y="1704974"/>
            <a:ext cx="3665634" cy="3603296"/>
          </a:xfrm>
          <a:prstGeom prst="rect">
            <a:avLst/>
          </a:prstGeom>
          <a:ln>
            <a:noFill/>
          </a:ln>
          <a:effectLst>
            <a:softEdge rad="112500"/>
          </a:effectLst>
        </p:spPr>
      </p:pic>
      <p:pic>
        <p:nvPicPr>
          <p:cNvPr id="12" name="図 11">
            <a:extLst>
              <a:ext uri="{FF2B5EF4-FFF2-40B4-BE49-F238E27FC236}">
                <a16:creationId xmlns:a16="http://schemas.microsoft.com/office/drawing/2014/main" xmlns="" id="{4000313D-F12E-40EB-BEF7-45A19FB4F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894" y="1704974"/>
            <a:ext cx="3366700" cy="3424591"/>
          </a:xfrm>
          <a:prstGeom prst="rect">
            <a:avLst/>
          </a:prstGeom>
          <a:ln>
            <a:noFill/>
          </a:ln>
          <a:effectLst>
            <a:softEdge rad="112500"/>
          </a:effectLst>
        </p:spPr>
      </p:pic>
      <p:pic>
        <p:nvPicPr>
          <p:cNvPr id="15" name="図 14">
            <a:extLst>
              <a:ext uri="{FF2B5EF4-FFF2-40B4-BE49-F238E27FC236}">
                <a16:creationId xmlns:a16="http://schemas.microsoft.com/office/drawing/2014/main" xmlns="" id="{D8A8EA01-8C31-4DAF-8223-03CC6DD94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173" y="1951354"/>
            <a:ext cx="4322980" cy="3286689"/>
          </a:xfrm>
          <a:prstGeom prst="rect">
            <a:avLst/>
          </a:prstGeom>
          <a:ln>
            <a:noFill/>
          </a:ln>
          <a:effectLst>
            <a:softEdge rad="112500"/>
          </a:effectLst>
        </p:spPr>
      </p:pic>
      <p:sp>
        <p:nvSpPr>
          <p:cNvPr id="11" name="角丸四角形 10"/>
          <p:cNvSpPr/>
          <p:nvPr/>
        </p:nvSpPr>
        <p:spPr>
          <a:xfrm>
            <a:off x="416965" y="466128"/>
            <a:ext cx="10285694" cy="103604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srgbClr val="FF0000"/>
                </a:solidFill>
                <a:latin typeface="HG丸ｺﾞｼｯｸM-PRO" panose="020F0600000000000000" pitchFamily="50" charset="-128"/>
                <a:ea typeface="HG丸ｺﾞｼｯｸM-PRO" panose="020F0600000000000000" pitchFamily="50" charset="-128"/>
              </a:rPr>
              <a:t>④沢山の遊びの場を作ります。</a:t>
            </a:r>
            <a:endParaRPr kumimoji="1" lang="ja-JP" altLang="en-US" sz="36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14" name="図 13">
            <a:extLst>
              <a:ext uri="{FF2B5EF4-FFF2-40B4-BE49-F238E27FC236}">
                <a16:creationId xmlns:a16="http://schemas.microsoft.com/office/drawing/2014/main" xmlns="" id="{2ED01C2E-37C9-4561-B956-FCAAACD61D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82" t="5197" r="14068" b="21293"/>
          <a:stretch/>
        </p:blipFill>
        <p:spPr>
          <a:xfrm>
            <a:off x="8922966" y="200944"/>
            <a:ext cx="2073519" cy="1867263"/>
          </a:xfrm>
          <a:prstGeom prst="rect">
            <a:avLst/>
          </a:prstGeom>
          <a:ln>
            <a:noFill/>
          </a:ln>
          <a:effectLst>
            <a:softEdge rad="112500"/>
          </a:effectLst>
        </p:spPr>
      </p:pic>
      <p:sp>
        <p:nvSpPr>
          <p:cNvPr id="13" name="角丸四角形 12"/>
          <p:cNvSpPr/>
          <p:nvPr/>
        </p:nvSpPr>
        <p:spPr>
          <a:xfrm>
            <a:off x="580767" y="5410928"/>
            <a:ext cx="3370357" cy="863457"/>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0070C0"/>
                </a:solidFill>
                <a:latin typeface="HG丸ｺﾞｼｯｸM-PRO" panose="020F0600000000000000" pitchFamily="50" charset="-128"/>
                <a:ea typeface="HG丸ｺﾞｼｯｸM-PRO" panose="020F0600000000000000" pitchFamily="50" charset="-128"/>
              </a:rPr>
              <a:t>庭の築山で草すべり、楽しいね。</a:t>
            </a:r>
          </a:p>
        </p:txBody>
      </p:sp>
      <p:sp>
        <p:nvSpPr>
          <p:cNvPr id="16" name="角丸四角形 15"/>
          <p:cNvSpPr/>
          <p:nvPr/>
        </p:nvSpPr>
        <p:spPr>
          <a:xfrm>
            <a:off x="4167473" y="5104252"/>
            <a:ext cx="3292121" cy="146660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00B050"/>
                </a:solidFill>
                <a:latin typeface="HG丸ｺﾞｼｯｸM-PRO" panose="020F0600000000000000" pitchFamily="50" charset="-128"/>
                <a:ea typeface="HG丸ｺﾞｼｯｸM-PRO" panose="020F0600000000000000" pitchFamily="50" charset="-128"/>
              </a:rPr>
              <a:t>暑い日はプール・小麦粉粘土あそび等、楽しいね。</a:t>
            </a:r>
          </a:p>
        </p:txBody>
      </p:sp>
      <p:sp>
        <p:nvSpPr>
          <p:cNvPr id="17" name="角丸四角形 16"/>
          <p:cNvSpPr/>
          <p:nvPr/>
        </p:nvSpPr>
        <p:spPr>
          <a:xfrm>
            <a:off x="7675943" y="5212972"/>
            <a:ext cx="4341886" cy="1249160"/>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さつまいもの収穫たのしい。</a:t>
            </a:r>
            <a:r>
              <a:rPr kumimoji="1" lang="ja-JP" altLang="en-US" sz="2400" dirty="0" smtClean="0">
                <a:solidFill>
                  <a:srgbClr val="FF00FF"/>
                </a:solidFill>
                <a:latin typeface="HG丸ｺﾞｼｯｸM-PRO" panose="020F0600000000000000" pitchFamily="50" charset="-128"/>
                <a:ea typeface="HG丸ｺﾞｼｯｸM-PRO" panose="020F0600000000000000" pitchFamily="50" charset="-128"/>
              </a:rPr>
              <a:t>金ケ崎保育園の年長組との交流を大事にしています。</a:t>
            </a:r>
            <a:endParaRPr kumimoji="1" lang="ja-JP" altLang="en-US" sz="2400" dirty="0">
              <a:solidFill>
                <a:srgbClr val="FF00F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26699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xmlns="" id="{41A170F1-F2D6-4F67-9BBF-CDCB592B7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53" y="2924735"/>
            <a:ext cx="3230089" cy="3447055"/>
          </a:xfrm>
          <a:prstGeom prst="rect">
            <a:avLst/>
          </a:prstGeom>
          <a:ln>
            <a:noFill/>
          </a:ln>
          <a:effectLst>
            <a:softEdge rad="112500"/>
          </a:effectLst>
        </p:spPr>
      </p:pic>
      <p:pic>
        <p:nvPicPr>
          <p:cNvPr id="15" name="図 14">
            <a:extLst>
              <a:ext uri="{FF2B5EF4-FFF2-40B4-BE49-F238E27FC236}">
                <a16:creationId xmlns:a16="http://schemas.microsoft.com/office/drawing/2014/main" xmlns="" id="{34D1D722-02F2-471B-9BBA-660B4EA75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627" y="2818158"/>
            <a:ext cx="3941735" cy="3553632"/>
          </a:xfrm>
          <a:prstGeom prst="rect">
            <a:avLst/>
          </a:prstGeom>
          <a:ln>
            <a:noFill/>
          </a:ln>
          <a:effectLst>
            <a:softEdge rad="112500"/>
          </a:effectLst>
        </p:spPr>
      </p:pic>
      <p:pic>
        <p:nvPicPr>
          <p:cNvPr id="17" name="図 16">
            <a:extLst>
              <a:ext uri="{FF2B5EF4-FFF2-40B4-BE49-F238E27FC236}">
                <a16:creationId xmlns:a16="http://schemas.microsoft.com/office/drawing/2014/main" xmlns="" id="{2C2AF285-8843-4970-B1B0-D65E58F601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79" t="5916"/>
          <a:stretch/>
        </p:blipFill>
        <p:spPr>
          <a:xfrm>
            <a:off x="8118877" y="2924735"/>
            <a:ext cx="3926567" cy="3447055"/>
          </a:xfrm>
          <a:prstGeom prst="rect">
            <a:avLst/>
          </a:prstGeom>
          <a:ln>
            <a:noFill/>
          </a:ln>
          <a:effectLst>
            <a:softEdge rad="112500"/>
          </a:effectLst>
        </p:spPr>
      </p:pic>
      <p:sp>
        <p:nvSpPr>
          <p:cNvPr id="10" name="角丸四角形 9"/>
          <p:cNvSpPr/>
          <p:nvPr/>
        </p:nvSpPr>
        <p:spPr>
          <a:xfrm>
            <a:off x="2281494" y="617517"/>
            <a:ext cx="7357424" cy="874319"/>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latin typeface="HG丸ｺﾞｼｯｸM-PRO" panose="020F0600000000000000" pitchFamily="50" charset="-128"/>
                <a:ea typeface="HG丸ｺﾞｼｯｸM-PRO" panose="020F0600000000000000" pitchFamily="50" charset="-128"/>
              </a:rPr>
              <a:t>季節の行事や製作を楽しみます。</a:t>
            </a:r>
          </a:p>
        </p:txBody>
      </p:sp>
      <p:sp>
        <p:nvSpPr>
          <p:cNvPr id="11" name="角丸四角形 10"/>
          <p:cNvSpPr/>
          <p:nvPr/>
        </p:nvSpPr>
        <p:spPr>
          <a:xfrm>
            <a:off x="746932" y="2164279"/>
            <a:ext cx="3370357" cy="86345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00B050"/>
                </a:solidFill>
                <a:latin typeface="HG丸ｺﾞｼｯｸM-PRO" panose="020F0600000000000000" pitchFamily="50" charset="-128"/>
                <a:ea typeface="HG丸ｺﾞｼｯｸM-PRO" panose="020F0600000000000000" pitchFamily="50" charset="-128"/>
              </a:rPr>
              <a:t>みんなで楽しく作ろうね。</a:t>
            </a:r>
          </a:p>
        </p:txBody>
      </p:sp>
      <p:sp>
        <p:nvSpPr>
          <p:cNvPr id="12" name="角丸四角形 11"/>
          <p:cNvSpPr/>
          <p:nvPr/>
        </p:nvSpPr>
        <p:spPr>
          <a:xfrm>
            <a:off x="4385212" y="2061278"/>
            <a:ext cx="3452563" cy="863457"/>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FF00FF"/>
                </a:solidFill>
                <a:latin typeface="HG丸ｺﾞｼｯｸM-PRO" panose="020F0600000000000000" pitchFamily="50" charset="-128"/>
                <a:ea typeface="HG丸ｺﾞｼｯｸM-PRO" panose="020F0600000000000000" pitchFamily="50" charset="-128"/>
              </a:rPr>
              <a:t>クリスマス会で、サンタさんに会えたね。</a:t>
            </a:r>
          </a:p>
        </p:txBody>
      </p:sp>
      <p:sp>
        <p:nvSpPr>
          <p:cNvPr id="14" name="角丸四角形 13"/>
          <p:cNvSpPr/>
          <p:nvPr/>
        </p:nvSpPr>
        <p:spPr>
          <a:xfrm>
            <a:off x="8298829" y="2061278"/>
            <a:ext cx="3370357" cy="863457"/>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FF00FF"/>
                </a:solidFill>
                <a:latin typeface="HG丸ｺﾞｼｯｸM-PRO" panose="020F0600000000000000" pitchFamily="50" charset="-128"/>
                <a:ea typeface="HG丸ｺﾞｼｯｸM-PRO" panose="020F0600000000000000" pitchFamily="50" charset="-128"/>
              </a:rPr>
              <a:t>いろいろな運動遊び、やってみようね。</a:t>
            </a:r>
          </a:p>
        </p:txBody>
      </p:sp>
    </p:spTree>
    <p:extLst>
      <p:ext uri="{BB962C8B-B14F-4D97-AF65-F5344CB8AC3E}">
        <p14:creationId xmlns:p14="http://schemas.microsoft.com/office/powerpoint/2010/main" val="150661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3000">
              <a:srgbClr val="FFFF99"/>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 name="コンテンツ プレースホルダー 2">
            <a:extLst>
              <a:ext uri="{FF2B5EF4-FFF2-40B4-BE49-F238E27FC236}">
                <a16:creationId xmlns:a16="http://schemas.microsoft.com/office/drawing/2014/main" xmlns="" id="{8BF2B486-D679-43EE-8FD1-895BD553F5C5}"/>
              </a:ext>
            </a:extLst>
          </p:cNvPr>
          <p:cNvSpPr>
            <a:spLocks noGrp="1"/>
          </p:cNvSpPr>
          <p:nvPr>
            <p:ph idx="1"/>
          </p:nvPr>
        </p:nvSpPr>
        <p:spPr>
          <a:xfrm>
            <a:off x="0" y="1235035"/>
            <a:ext cx="12192000" cy="4197926"/>
          </a:xfrm>
        </p:spPr>
        <p:txBody>
          <a:bodyPr>
            <a:normAutofit/>
          </a:bodyPr>
          <a:lstStyle/>
          <a:p>
            <a:pPr marL="0" indent="0">
              <a:buNone/>
            </a:pPr>
            <a:endParaRPr lang="en-US" altLang="ja-JP" sz="8800" dirty="0">
              <a:solidFill>
                <a:srgbClr val="FF0000"/>
              </a:solidFill>
            </a:endParaRPr>
          </a:p>
          <a:p>
            <a:pPr marL="0" indent="0">
              <a:buNone/>
            </a:pPr>
            <a:r>
              <a:rPr lang="ja-JP" altLang="en-US" sz="8800" b="1" dirty="0">
                <a:solidFill>
                  <a:srgbClr val="FF0000"/>
                </a:solidFill>
                <a:latin typeface="HG丸ｺﾞｼｯｸM-PRO" panose="020F0600000000000000" pitchFamily="50" charset="-128"/>
                <a:ea typeface="HG丸ｺﾞｼｯｸM-PRO" panose="020F0600000000000000" pitchFamily="50" charset="-128"/>
              </a:rPr>
              <a:t>「あんたがたどこさ」</a:t>
            </a:r>
            <a:endParaRPr kumimoji="1" lang="ja-JP" altLang="en-US" sz="8800" b="1" dirty="0">
              <a:solidFill>
                <a:srgbClr val="FF00F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2758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下矢印 4"/>
          <p:cNvSpPr/>
          <p:nvPr/>
        </p:nvSpPr>
        <p:spPr>
          <a:xfrm>
            <a:off x="3558509" y="1462692"/>
            <a:ext cx="859112" cy="368303"/>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a:off x="3558509" y="2696113"/>
            <a:ext cx="859112" cy="45241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17482" y="3253039"/>
            <a:ext cx="6351065" cy="1616753"/>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FF0000"/>
                </a:solidFill>
                <a:latin typeface="HG丸ｺﾞｼｯｸM-PRO" panose="020F0600000000000000" pitchFamily="50" charset="-128"/>
                <a:ea typeface="HG丸ｺﾞｼｯｸM-PRO" panose="020F0600000000000000" pitchFamily="50" charset="-128"/>
              </a:rPr>
              <a:t>計画を</a:t>
            </a:r>
            <a:r>
              <a:rPr kumimoji="1" lang="ja-JP" altLang="en-US" sz="4000" dirty="0" smtClean="0">
                <a:solidFill>
                  <a:srgbClr val="FF0000"/>
                </a:solidFill>
                <a:latin typeface="HG丸ｺﾞｼｯｸM-PRO" panose="020F0600000000000000" pitchFamily="50" charset="-128"/>
                <a:ea typeface="HG丸ｺﾞｼｯｸM-PRO" panose="020F0600000000000000" pitchFamily="50" charset="-128"/>
              </a:rPr>
              <a:t>立案</a:t>
            </a:r>
            <a:r>
              <a:rPr lang="en-US" altLang="ja-JP" sz="2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400" dirty="0">
                <a:solidFill>
                  <a:schemeClr val="tx1"/>
                </a:solidFill>
                <a:latin typeface="HG丸ｺﾞｼｯｸM-PRO" panose="020F0600000000000000" pitchFamily="50" charset="-128"/>
                <a:ea typeface="HG丸ｺﾞｼｯｸM-PRO" panose="020F0600000000000000" pitchFamily="50" charset="-128"/>
              </a:rPr>
              <a:t>保育計画・指導計画・</a:t>
            </a:r>
            <a:r>
              <a:rPr lang="en-US" altLang="ja-JP" sz="2400" dirty="0">
                <a:solidFill>
                  <a:schemeClr val="tx1"/>
                </a:solidFill>
                <a:latin typeface="HG丸ｺﾞｼｯｸM-PRO" panose="020F0600000000000000" pitchFamily="50" charset="-128"/>
                <a:ea typeface="HG丸ｺﾞｼｯｸM-PRO" panose="020F0600000000000000" pitchFamily="50" charset="-128"/>
              </a:rPr>
              <a:t>012</a:t>
            </a:r>
            <a:r>
              <a:rPr lang="ja-JP" altLang="en-US" sz="2400" dirty="0">
                <a:solidFill>
                  <a:schemeClr val="tx1"/>
                </a:solidFill>
                <a:latin typeface="HG丸ｺﾞｼｯｸM-PRO" panose="020F0600000000000000" pitchFamily="50" charset="-128"/>
                <a:ea typeface="HG丸ｺﾞｼｯｸM-PRO" panose="020F0600000000000000" pitchFamily="50" charset="-128"/>
              </a:rPr>
              <a:t>歳児個別計画・週の計画・毎日の保育日誌・</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おたより帳の記入など）</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角丸四角形吹き出し 8"/>
          <p:cNvSpPr/>
          <p:nvPr/>
        </p:nvSpPr>
        <p:spPr>
          <a:xfrm>
            <a:off x="7182302" y="2303812"/>
            <a:ext cx="4194259" cy="1580157"/>
          </a:xfrm>
          <a:prstGeom prst="wedgeRoundRectCallout">
            <a:avLst>
              <a:gd name="adj1" fmla="val -54450"/>
              <a:gd name="adj2" fmla="val 1756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保育を進めていく上で様々な書類</a:t>
            </a:r>
            <a:r>
              <a:rPr lang="ja-JP" altLang="en-US" sz="2400" dirty="0">
                <a:solidFill>
                  <a:srgbClr val="FF0000"/>
                </a:solidFill>
                <a:latin typeface="HG丸ｺﾞｼｯｸM-PRO" panose="020F0600000000000000" pitchFamily="50" charset="-128"/>
                <a:ea typeface="HG丸ｺﾞｼｯｸM-PRO" panose="020F0600000000000000" pitchFamily="50" charset="-128"/>
              </a:rPr>
              <a:t>記入があり、</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その部分が大変なところです。</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617482" y="5200827"/>
            <a:ext cx="6976233" cy="1145883"/>
          </a:xfrm>
          <a:prstGeom prst="roundRect">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保育士の仕事は大変なこともありますが、</a:t>
            </a:r>
            <a:r>
              <a:rPr kumimoji="1" lang="en-US" altLang="ja-JP" sz="2800" dirty="0">
                <a:solidFill>
                  <a:schemeClr val="tx1"/>
                </a:solidFill>
                <a:latin typeface="HG丸ｺﾞｼｯｸM-PRO" panose="020F0600000000000000" pitchFamily="50" charset="-128"/>
                <a:ea typeface="HG丸ｺﾞｼｯｸM-PRO" panose="020F0600000000000000" pitchFamily="50" charset="-128"/>
              </a:rPr>
              <a:t/>
            </a:r>
            <a:br>
              <a:rPr kumimoji="1" lang="en-US" altLang="ja-JP" sz="2800" dirty="0">
                <a:solidFill>
                  <a:schemeClr val="tx1"/>
                </a:solidFill>
                <a:latin typeface="HG丸ｺﾞｼｯｸM-PRO" panose="020F0600000000000000" pitchFamily="50" charset="-128"/>
                <a:ea typeface="HG丸ｺﾞｼｯｸM-PRO" panose="020F0600000000000000" pitchFamily="50" charset="-128"/>
              </a:rPr>
            </a:b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4800" b="1" dirty="0" smtClean="0">
                <a:solidFill>
                  <a:srgbClr val="FF00FF"/>
                </a:solidFill>
                <a:latin typeface="HG丸ｺﾞｼｯｸM-PRO" panose="020F0600000000000000" pitchFamily="50" charset="-128"/>
                <a:ea typeface="HG丸ｺﾞｼｯｸM-PRO" panose="020F0600000000000000" pitchFamily="50" charset="-128"/>
              </a:rPr>
              <a:t>喜び</a:t>
            </a:r>
            <a:r>
              <a:rPr kumimoji="1" lang="ja-JP" altLang="en-US" sz="4800" b="1" dirty="0">
                <a:solidFill>
                  <a:srgbClr val="FF00FF"/>
                </a:solidFill>
                <a:latin typeface="HG丸ｺﾞｼｯｸM-PRO" panose="020F0600000000000000" pitchFamily="50" charset="-128"/>
                <a:ea typeface="HG丸ｺﾞｼｯｸM-PRO" panose="020F0600000000000000" pitchFamily="50" charset="-128"/>
              </a:rPr>
              <a:t>が大きいですよ</a:t>
            </a:r>
            <a:r>
              <a:rPr kumimoji="1" lang="ja-JP" altLang="en-US" sz="5400" b="1" dirty="0">
                <a:solidFill>
                  <a:srgbClr val="FF00FF"/>
                </a:solidFill>
                <a:latin typeface="HG丸ｺﾞｼｯｸM-PRO" panose="020F0600000000000000" pitchFamily="50" charset="-128"/>
                <a:ea typeface="HG丸ｺﾞｼｯｸM-PRO" panose="020F0600000000000000" pitchFamily="50" charset="-128"/>
              </a:rPr>
              <a:t>。</a:t>
            </a:r>
            <a:endParaRPr kumimoji="1" lang="ja-JP" altLang="en-US" sz="5400" b="1" dirty="0">
              <a:solidFill>
                <a:srgbClr val="FF00FF"/>
              </a:solidFill>
            </a:endParaRPr>
          </a:p>
        </p:txBody>
      </p:sp>
      <p:sp>
        <p:nvSpPr>
          <p:cNvPr id="11" name="角丸四角形 10"/>
          <p:cNvSpPr/>
          <p:nvPr/>
        </p:nvSpPr>
        <p:spPr>
          <a:xfrm>
            <a:off x="445845" y="322135"/>
            <a:ext cx="10285694" cy="103604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保育士の仕事は、朝に子どもの命をお預かりし、夕方お家の方に大事な命をお返しする仕事</a:t>
            </a:r>
          </a:p>
        </p:txBody>
      </p:sp>
      <p:sp>
        <p:nvSpPr>
          <p:cNvPr id="12" name="角丸四角形 11"/>
          <p:cNvSpPr/>
          <p:nvPr/>
        </p:nvSpPr>
        <p:spPr>
          <a:xfrm>
            <a:off x="617482" y="1883226"/>
            <a:ext cx="6351065" cy="676784"/>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大事な</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子どもの成長発達を促すために</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3335" y="4061415"/>
            <a:ext cx="4013859" cy="2178470"/>
          </a:xfrm>
          <a:prstGeom prst="rect">
            <a:avLst/>
          </a:prstGeom>
        </p:spPr>
      </p:pic>
    </p:spTree>
    <p:extLst>
      <p:ext uri="{BB962C8B-B14F-4D97-AF65-F5344CB8AC3E}">
        <p14:creationId xmlns:p14="http://schemas.microsoft.com/office/powerpoint/2010/main" val="361923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下矢印 3"/>
          <p:cNvSpPr/>
          <p:nvPr/>
        </p:nvSpPr>
        <p:spPr>
          <a:xfrm>
            <a:off x="5114544" y="2048216"/>
            <a:ext cx="484632" cy="72277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5171189" y="4088514"/>
            <a:ext cx="484632" cy="85911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1274064" y="2799954"/>
            <a:ext cx="2638044" cy="124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HG丸ｺﾞｼｯｸM-PRO" panose="020F0600000000000000" pitchFamily="50" charset="-128"/>
                <a:ea typeface="HG丸ｺﾞｼｯｸM-PRO" panose="020F0600000000000000" pitchFamily="50" charset="-128"/>
              </a:rPr>
              <a:t>子どもたちの笑顔</a:t>
            </a:r>
            <a:endParaRPr kumimoji="1" lang="ja-JP" altLang="en-US" sz="2800" dirty="0">
              <a:solidFill>
                <a:schemeClr val="tx1"/>
              </a:solidFill>
            </a:endParaRPr>
          </a:p>
        </p:txBody>
      </p:sp>
      <p:sp>
        <p:nvSpPr>
          <p:cNvPr id="8" name="円/楕円 7"/>
          <p:cNvSpPr/>
          <p:nvPr/>
        </p:nvSpPr>
        <p:spPr>
          <a:xfrm>
            <a:off x="4019550" y="2871018"/>
            <a:ext cx="2674620" cy="1073628"/>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HG丸ｺﾞｼｯｸM-PRO" panose="020F0600000000000000" pitchFamily="50" charset="-128"/>
                <a:ea typeface="HG丸ｺﾞｼｯｸM-PRO" panose="020F0600000000000000" pitchFamily="50" charset="-128"/>
              </a:rPr>
              <a:t>子どもたち</a:t>
            </a: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の声</a:t>
            </a:r>
            <a:endParaRPr kumimoji="1" lang="ja-JP" altLang="en-US" sz="2800" dirty="0">
              <a:solidFill>
                <a:schemeClr val="tx1"/>
              </a:solidFill>
            </a:endParaRPr>
          </a:p>
        </p:txBody>
      </p:sp>
      <p:sp>
        <p:nvSpPr>
          <p:cNvPr id="9" name="円/楕円 8"/>
          <p:cNvSpPr/>
          <p:nvPr/>
        </p:nvSpPr>
        <p:spPr>
          <a:xfrm>
            <a:off x="6801612" y="2767584"/>
            <a:ext cx="3963924" cy="121152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HG丸ｺﾞｼｯｸM-PRO" panose="020F0600000000000000" pitchFamily="50" charset="-128"/>
                <a:ea typeface="HG丸ｺﾞｼｯｸM-PRO" panose="020F0600000000000000" pitchFamily="50" charset="-128"/>
              </a:rPr>
              <a:t>子どもたち</a:t>
            </a: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の成長</a:t>
            </a:r>
            <a:r>
              <a:rPr lang="ja-JP" altLang="en-US" sz="2800" dirty="0">
                <a:solidFill>
                  <a:schemeClr val="tx1"/>
                </a:solidFill>
                <a:latin typeface="HG丸ｺﾞｼｯｸM-PRO" panose="020F0600000000000000" pitchFamily="50" charset="-128"/>
                <a:ea typeface="HG丸ｺﾞｼｯｸM-PRO" panose="020F0600000000000000" pitchFamily="50" charset="-128"/>
              </a:rPr>
              <a:t>していく姿</a:t>
            </a:r>
            <a:endParaRPr kumimoji="1" lang="ja-JP" altLang="en-US" sz="2800" dirty="0">
              <a:solidFill>
                <a:schemeClr val="tx1"/>
              </a:solidFill>
            </a:endParaRPr>
          </a:p>
        </p:txBody>
      </p:sp>
      <p:sp>
        <p:nvSpPr>
          <p:cNvPr id="3" name="角丸四角形 2"/>
          <p:cNvSpPr/>
          <p:nvPr/>
        </p:nvSpPr>
        <p:spPr>
          <a:xfrm>
            <a:off x="419318" y="329333"/>
            <a:ext cx="9875084" cy="153870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tx1"/>
                </a:solidFill>
                <a:latin typeface="HG丸ｺﾞｼｯｸM-PRO" panose="020F0600000000000000" pitchFamily="50" charset="-128"/>
                <a:ea typeface="HG丸ｺﾞｼｯｸM-PRO" panose="020F0600000000000000" pitchFamily="50" charset="-128"/>
              </a:rPr>
              <a:t>楽しいあそび・経験ができるように、</a:t>
            </a:r>
            <a:r>
              <a:rPr lang="ja-JP" altLang="en-US" sz="3200" b="1" dirty="0" smtClean="0">
                <a:solidFill>
                  <a:srgbClr val="FF00FF"/>
                </a:solidFill>
                <a:latin typeface="HG丸ｺﾞｼｯｸM-PRO" panose="020F0600000000000000" pitchFamily="50" charset="-128"/>
                <a:ea typeface="HG丸ｺﾞｼｯｸM-PRO" panose="020F0600000000000000" pitchFamily="50" charset="-128"/>
              </a:rPr>
              <a:t>園長を</a:t>
            </a:r>
            <a:r>
              <a:rPr lang="ja-JP" altLang="en-US" sz="3200" b="1" dirty="0">
                <a:solidFill>
                  <a:srgbClr val="FF00FF"/>
                </a:solidFill>
                <a:latin typeface="HG丸ｺﾞｼｯｸM-PRO" panose="020F0600000000000000" pitchFamily="50" charset="-128"/>
                <a:ea typeface="HG丸ｺﾞｼｯｸM-PRO" panose="020F0600000000000000" pitchFamily="50" charset="-128"/>
              </a:rPr>
              <a:t>中心に</a:t>
            </a:r>
            <a:r>
              <a:rPr lang="ja-JP" altLang="en-US" sz="3200" b="1" dirty="0" smtClean="0">
                <a:solidFill>
                  <a:srgbClr val="FF00FF"/>
                </a:solidFill>
                <a:latin typeface="HG丸ｺﾞｼｯｸM-PRO" panose="020F0600000000000000" pitchFamily="50" charset="-128"/>
                <a:ea typeface="HG丸ｺﾞｼｯｸM-PRO" panose="020F0600000000000000" pitchFamily="50" charset="-128"/>
              </a:rPr>
              <a:t>、</a:t>
            </a:r>
            <a:endParaRPr lang="en-US" altLang="ja-JP" sz="3200" b="1" dirty="0" smtClean="0">
              <a:solidFill>
                <a:srgbClr val="FF00FF"/>
              </a:solidFill>
              <a:latin typeface="HG丸ｺﾞｼｯｸM-PRO" panose="020F0600000000000000" pitchFamily="50" charset="-128"/>
              <a:ea typeface="HG丸ｺﾞｼｯｸM-PRO" panose="020F0600000000000000" pitchFamily="50" charset="-128"/>
            </a:endParaRPr>
          </a:p>
          <a:p>
            <a:r>
              <a:rPr lang="ja-JP" altLang="en-US" sz="3200" b="1" dirty="0" smtClean="0">
                <a:solidFill>
                  <a:srgbClr val="FF00FF"/>
                </a:solidFill>
                <a:latin typeface="HG丸ｺﾞｼｯｸM-PRO" panose="020F0600000000000000" pitchFamily="50" charset="-128"/>
                <a:ea typeface="HG丸ｺﾞｼｯｸM-PRO" panose="020F0600000000000000" pitchFamily="50" charset="-128"/>
              </a:rPr>
              <a:t>職員</a:t>
            </a:r>
            <a:r>
              <a:rPr lang="ja-JP" altLang="en-US" sz="3200" b="1" dirty="0">
                <a:solidFill>
                  <a:srgbClr val="FF00FF"/>
                </a:solidFill>
                <a:latin typeface="HG丸ｺﾞｼｯｸM-PRO" panose="020F0600000000000000" pitchFamily="50" charset="-128"/>
                <a:ea typeface="HG丸ｺﾞｼｯｸM-PRO" panose="020F0600000000000000" pitchFamily="50" charset="-128"/>
              </a:rPr>
              <a:t>みんなで</a:t>
            </a:r>
            <a:r>
              <a:rPr lang="ja-JP" altLang="en-US" sz="3200" b="1" dirty="0" smtClean="0">
                <a:solidFill>
                  <a:srgbClr val="FF00FF"/>
                </a:solidFill>
                <a:latin typeface="HG丸ｺﾞｼｯｸM-PRO" panose="020F0600000000000000" pitchFamily="50" charset="-128"/>
                <a:ea typeface="HG丸ｺﾞｼｯｸM-PRO" panose="020F0600000000000000" pitchFamily="50" charset="-128"/>
              </a:rPr>
              <a:t>考え、</a:t>
            </a:r>
            <a:r>
              <a:rPr lang="ja-JP" altLang="en-US" sz="3200" dirty="0">
                <a:solidFill>
                  <a:schemeClr val="tx1"/>
                </a:solidFill>
                <a:latin typeface="HG丸ｺﾞｼｯｸM-PRO" panose="020F0600000000000000" pitchFamily="50" charset="-128"/>
                <a:ea typeface="HG丸ｺﾞｼｯｸM-PRO" panose="020F0600000000000000" pitchFamily="50" charset="-128"/>
              </a:rPr>
              <a:t>取り組んでいます。</a:t>
            </a:r>
            <a:endParaRPr kumimoji="1" lang="ja-JP" altLang="en-US" sz="3200" dirty="0">
              <a:solidFill>
                <a:schemeClr val="tx1"/>
              </a:solidFill>
            </a:endParaRPr>
          </a:p>
        </p:txBody>
      </p:sp>
      <p:sp>
        <p:nvSpPr>
          <p:cNvPr id="10" name="角丸四角形 9"/>
          <p:cNvSpPr/>
          <p:nvPr/>
        </p:nvSpPr>
        <p:spPr>
          <a:xfrm>
            <a:off x="1412877" y="5153891"/>
            <a:ext cx="7659871" cy="1205144"/>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smtClean="0">
                <a:solidFill>
                  <a:schemeClr val="tx1"/>
                </a:solidFill>
                <a:latin typeface="HG丸ｺﾞｼｯｸM-PRO" panose="020F0600000000000000" pitchFamily="50" charset="-128"/>
                <a:ea typeface="HG丸ｺﾞｼｯｸM-PRO" panose="020F0600000000000000" pitchFamily="50" charset="-128"/>
              </a:rPr>
              <a:t>私たち保育士の</a:t>
            </a:r>
            <a:endParaRPr lang="en-US" altLang="ja-JP" sz="3600" b="1"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4800" b="1" dirty="0" smtClean="0">
                <a:solidFill>
                  <a:srgbClr val="FF0000"/>
                </a:solidFill>
                <a:latin typeface="HG丸ｺﾞｼｯｸM-PRO" panose="020F0600000000000000" pitchFamily="50" charset="-128"/>
                <a:ea typeface="HG丸ｺﾞｼｯｸM-PRO" panose="020F0600000000000000" pitchFamily="50" charset="-128"/>
              </a:rPr>
              <a:t>大きな喜び・次に進む力へ</a:t>
            </a:r>
            <a:endParaRPr kumimoji="1" lang="ja-JP" altLang="en-US" sz="4800" dirty="0"/>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8315" y="4110157"/>
            <a:ext cx="2526340" cy="2447408"/>
          </a:xfrm>
          <a:prstGeom prst="rect">
            <a:avLst/>
          </a:prstGeom>
        </p:spPr>
      </p:pic>
    </p:spTree>
    <p:extLst>
      <p:ext uri="{BB962C8B-B14F-4D97-AF65-F5344CB8AC3E}">
        <p14:creationId xmlns:p14="http://schemas.microsoft.com/office/powerpoint/2010/main" val="65285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3"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角丸四角形 1"/>
          <p:cNvSpPr/>
          <p:nvPr/>
        </p:nvSpPr>
        <p:spPr>
          <a:xfrm>
            <a:off x="850144" y="2292528"/>
            <a:ext cx="4599917" cy="155411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smtClean="0">
                <a:solidFill>
                  <a:schemeClr val="tx1"/>
                </a:solidFill>
                <a:latin typeface="HG丸ｺﾞｼｯｸM-PRO" panose="020F0600000000000000" pitchFamily="50" charset="-128"/>
                <a:ea typeface="HG丸ｺﾞｼｯｸM-PRO" panose="020F0600000000000000" pitchFamily="50" charset="-128"/>
              </a:rPr>
              <a:t>大きく</a:t>
            </a:r>
            <a:r>
              <a:rPr lang="ja-JP" altLang="en-US" sz="3200" b="1" dirty="0">
                <a:solidFill>
                  <a:schemeClr val="tx1"/>
                </a:solidFill>
                <a:latin typeface="HG丸ｺﾞｼｯｸM-PRO" panose="020F0600000000000000" pitchFamily="50" charset="-128"/>
                <a:ea typeface="HG丸ｺﾞｼｯｸM-PRO" panose="020F0600000000000000" pitchFamily="50" charset="-128"/>
              </a:rPr>
              <a:t>なり保育園に遊びに来てくれた時</a:t>
            </a:r>
            <a:endParaRPr kumimoji="1" lang="ja-JP" altLang="en-US" sz="3200" dirty="0">
              <a:solidFill>
                <a:schemeClr val="tx1"/>
              </a:solidFill>
            </a:endParaRPr>
          </a:p>
        </p:txBody>
      </p:sp>
      <p:sp>
        <p:nvSpPr>
          <p:cNvPr id="5" name="下矢印 4"/>
          <p:cNvSpPr/>
          <p:nvPr/>
        </p:nvSpPr>
        <p:spPr>
          <a:xfrm>
            <a:off x="5366933" y="1753415"/>
            <a:ext cx="796381" cy="6330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6" name="角丸四角形 5"/>
          <p:cNvSpPr/>
          <p:nvPr/>
        </p:nvSpPr>
        <p:spPr>
          <a:xfrm>
            <a:off x="6163315" y="2307837"/>
            <a:ext cx="4738254" cy="145268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FF0000"/>
                </a:solidFill>
                <a:latin typeface="HG丸ｺﾞｼｯｸM-PRO" panose="020F0600000000000000" pitchFamily="50" charset="-128"/>
                <a:ea typeface="HG丸ｺﾞｼｯｸM-PRO" panose="020F0600000000000000" pitchFamily="50" charset="-128"/>
              </a:rPr>
              <a:t>本日のように小学校でお会いできた</a:t>
            </a: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時</a:t>
            </a:r>
            <a:endParaRPr kumimoji="1" lang="ja-JP" altLang="en-US" sz="3200" dirty="0">
              <a:solidFill>
                <a:schemeClr val="tx1"/>
              </a:solidFill>
            </a:endParaRPr>
          </a:p>
        </p:txBody>
      </p:sp>
      <p:sp>
        <p:nvSpPr>
          <p:cNvPr id="9" name="円/楕円 8"/>
          <p:cNvSpPr/>
          <p:nvPr/>
        </p:nvSpPr>
        <p:spPr>
          <a:xfrm>
            <a:off x="3810627" y="316285"/>
            <a:ext cx="3908994" cy="1272211"/>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丸ｺﾞｼｯｸM-PRO" panose="020F0600000000000000" pitchFamily="50" charset="-128"/>
                <a:ea typeface="HG丸ｺﾞｼｯｸM-PRO" panose="020F0600000000000000" pitchFamily="50" charset="-128"/>
              </a:rPr>
              <a:t>卒園児との再会</a:t>
            </a:r>
            <a:endParaRPr kumimoji="1" lang="ja-JP" altLang="en-US" sz="3600" dirty="0">
              <a:solidFill>
                <a:schemeClr val="tx1"/>
              </a:solidFill>
            </a:endParaRPr>
          </a:p>
        </p:txBody>
      </p:sp>
      <p:sp>
        <p:nvSpPr>
          <p:cNvPr id="4" name="円/楕円 3"/>
          <p:cNvSpPr/>
          <p:nvPr/>
        </p:nvSpPr>
        <p:spPr>
          <a:xfrm>
            <a:off x="2873829" y="3613102"/>
            <a:ext cx="5197666" cy="1762058"/>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latin typeface="HG丸ｺﾞｼｯｸM-PRO" panose="020F0600000000000000" pitchFamily="50" charset="-128"/>
                <a:ea typeface="HG丸ｺﾞｼｯｸM-PRO" panose="020F0600000000000000" pitchFamily="50" charset="-128"/>
              </a:rPr>
              <a:t>さらなる</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成長の姿に</a:t>
            </a:r>
            <a:r>
              <a:rPr lang="ja-JP" altLang="en-US" sz="4000" dirty="0" smtClean="0">
                <a:solidFill>
                  <a:schemeClr val="tx1"/>
                </a:solidFill>
                <a:latin typeface="HG丸ｺﾞｼｯｸM-PRO" panose="020F0600000000000000" pitchFamily="50" charset="-128"/>
                <a:ea typeface="HG丸ｺﾞｼｯｸM-PRO" panose="020F0600000000000000" pitchFamily="50" charset="-128"/>
              </a:rPr>
              <a:t>大きな喜び</a:t>
            </a:r>
            <a:endParaRPr kumimoji="1" lang="ja-JP" altLang="en-US" sz="4000" dirty="0">
              <a:solidFill>
                <a:schemeClr val="tx1"/>
              </a:solidFill>
            </a:endParaRPr>
          </a:p>
        </p:txBody>
      </p:sp>
      <p:sp>
        <p:nvSpPr>
          <p:cNvPr id="10" name="雲形吹き出し 9"/>
          <p:cNvSpPr/>
          <p:nvPr/>
        </p:nvSpPr>
        <p:spPr>
          <a:xfrm>
            <a:off x="7194924" y="4723448"/>
            <a:ext cx="4324141" cy="1972286"/>
          </a:xfrm>
          <a:prstGeom prst="cloudCallout">
            <a:avLst>
              <a:gd name="adj1" fmla="val -87854"/>
              <a:gd name="adj2" fmla="val -195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この仕事を</a:t>
            </a:r>
            <a:endParaRPr lang="en-US" altLang="ja-JP" sz="3200" b="1" dirty="0" smtClean="0">
              <a:solidFill>
                <a:srgbClr val="FF0000"/>
              </a:solidFill>
              <a:latin typeface="HG丸ｺﾞｼｯｸM-PRO" panose="020F0600000000000000" pitchFamily="50" charset="-128"/>
              <a:ea typeface="HG丸ｺﾞｼｯｸM-PRO" panose="020F0600000000000000" pitchFamily="50" charset="-128"/>
            </a:endParaRPr>
          </a:p>
          <a:p>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していて</a:t>
            </a:r>
            <a:endParaRPr lang="en-US" altLang="ja-JP" sz="3200" b="1" dirty="0" smtClean="0">
              <a:solidFill>
                <a:srgbClr val="FF0000"/>
              </a:solidFill>
              <a:latin typeface="HG丸ｺﾞｼｯｸM-PRO" panose="020F0600000000000000" pitchFamily="50" charset="-128"/>
              <a:ea typeface="HG丸ｺﾞｼｯｸM-PRO" panose="020F0600000000000000" pitchFamily="50" charset="-128"/>
            </a:endParaRPr>
          </a:p>
          <a:p>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よかった</a:t>
            </a:r>
            <a:r>
              <a:rPr lang="ja-JP" altLang="en-US" sz="3200" b="1" dirty="0">
                <a:solidFill>
                  <a:srgbClr val="FF0000"/>
                </a:solidFill>
                <a:latin typeface="HG丸ｺﾞｼｯｸM-PRO" panose="020F0600000000000000" pitchFamily="50" charset="-128"/>
                <a:ea typeface="HG丸ｺﾞｼｯｸM-PRO" panose="020F0600000000000000" pitchFamily="50" charset="-128"/>
              </a:rPr>
              <a:t>な</a:t>
            </a: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ー</a:t>
            </a:r>
            <a:endParaRPr lang="ja-JP" altLang="en-US" sz="3200"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263" y="316285"/>
            <a:ext cx="3253838" cy="1660155"/>
          </a:xfrm>
          <a:prstGeom prst="rect">
            <a:avLst/>
          </a:prstGeom>
        </p:spPr>
      </p:pic>
    </p:spTree>
    <p:extLst>
      <p:ext uri="{BB962C8B-B14F-4D97-AF65-F5344CB8AC3E}">
        <p14:creationId xmlns:p14="http://schemas.microsoft.com/office/powerpoint/2010/main" val="7909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9" grpId="0" animBg="1"/>
      <p:bldP spid="4"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8A47D75-A94A-41AE-AD5A-3269A9E1ABC9}"/>
              </a:ext>
            </a:extLst>
          </p:cNvPr>
          <p:cNvSpPr>
            <a:spLocks noGrp="1"/>
          </p:cNvSpPr>
          <p:nvPr>
            <p:ph type="title"/>
          </p:nvPr>
        </p:nvSpPr>
        <p:spPr>
          <a:xfrm>
            <a:off x="356701" y="277284"/>
            <a:ext cx="11138614" cy="815439"/>
          </a:xfrm>
          <a:solidFill>
            <a:srgbClr val="FF99FF"/>
          </a:solidFill>
        </p:spPr>
        <p:txBody>
          <a:bodyPr>
            <a:norm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どうしたら保育士の職業に就くことができるかな？</a:t>
            </a:r>
          </a:p>
        </p:txBody>
      </p:sp>
      <p:sp>
        <p:nvSpPr>
          <p:cNvPr id="4" name="角丸四角形 3"/>
          <p:cNvSpPr/>
          <p:nvPr/>
        </p:nvSpPr>
        <p:spPr>
          <a:xfrm>
            <a:off x="3739409" y="1397616"/>
            <a:ext cx="3585908" cy="9144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保育士の資格が必要</a:t>
            </a:r>
            <a:endParaRPr kumimoji="1" lang="ja-JP" altLang="en-US" sz="2800" dirty="0"/>
          </a:p>
        </p:txBody>
      </p:sp>
      <p:sp>
        <p:nvSpPr>
          <p:cNvPr id="5" name="角丸四角形 4"/>
          <p:cNvSpPr/>
          <p:nvPr/>
        </p:nvSpPr>
        <p:spPr>
          <a:xfrm>
            <a:off x="3739409" y="2616910"/>
            <a:ext cx="3585908" cy="9144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保育士は国家</a:t>
            </a:r>
            <a:r>
              <a:rPr kumimoji="1" lang="ja-JP" altLang="en-US" sz="2800" b="1" dirty="0" smtClean="0">
                <a:solidFill>
                  <a:srgbClr val="FF0000"/>
                </a:solidFill>
                <a:latin typeface="HG丸ｺﾞｼｯｸM-PRO" panose="020F0600000000000000" pitchFamily="50" charset="-128"/>
                <a:ea typeface="HG丸ｺﾞｼｯｸM-PRO" panose="020F0600000000000000" pitchFamily="50" charset="-128"/>
              </a:rPr>
              <a:t>資格</a:t>
            </a:r>
            <a:endParaRPr kumimoji="1" lang="en-US" altLang="ja-JP"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円/楕円 5"/>
          <p:cNvSpPr/>
          <p:nvPr/>
        </p:nvSpPr>
        <p:spPr>
          <a:xfrm>
            <a:off x="606359" y="4493507"/>
            <a:ext cx="4704388" cy="2124559"/>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rgbClr val="FF0000"/>
                </a:solidFill>
                <a:latin typeface="HG丸ｺﾞｼｯｸM-PRO" panose="020F0600000000000000" pitchFamily="50" charset="-128"/>
                <a:ea typeface="HG丸ｺﾞｼｯｸM-PRO" panose="020F0600000000000000" pitchFamily="50" charset="-128"/>
              </a:rPr>
              <a:t>①保育士</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養成校</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大学・短期大学・専門学校の保育分野</a:t>
            </a:r>
            <a:r>
              <a:rPr kumimoji="1" lang="en-US" altLang="ja-JP" sz="24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で</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学ぶ。</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下矢印 6"/>
          <p:cNvSpPr/>
          <p:nvPr/>
        </p:nvSpPr>
        <p:spPr>
          <a:xfrm>
            <a:off x="5191992" y="3784587"/>
            <a:ext cx="484632" cy="87453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5795379" y="3947935"/>
            <a:ext cx="6247959" cy="2670132"/>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smtClean="0">
                <a:solidFill>
                  <a:srgbClr val="FF0000"/>
                </a:solidFill>
                <a:latin typeface="HG丸ｺﾞｼｯｸM-PRO" panose="020F0600000000000000" pitchFamily="50" charset="-128"/>
                <a:ea typeface="HG丸ｺﾞｼｯｸM-PRO" panose="020F0600000000000000" pitchFamily="50" charset="-128"/>
              </a:rPr>
              <a:t>②通信</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教育で学び</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保育士試験を受けて合格し、</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保育士として働いている先生も沢山おります。</a:t>
            </a:r>
            <a:endParaRPr kumimoji="1" lang="en-US" altLang="ja-JP"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雲形吹き出し 9"/>
          <p:cNvSpPr/>
          <p:nvPr/>
        </p:nvSpPr>
        <p:spPr>
          <a:xfrm rot="10622974" flipV="1">
            <a:off x="185201" y="1861835"/>
            <a:ext cx="3262435" cy="2005732"/>
          </a:xfrm>
          <a:prstGeom prst="cloudCallout">
            <a:avLst>
              <a:gd name="adj1" fmla="val -21108"/>
              <a:gd name="adj2" fmla="val 92738"/>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岩手県内の学校（北上・一関・盛岡）、他県にもあります。</a:t>
            </a:r>
            <a:endParaRPr kumimoji="1" lang="en-US" altLang="ja-JP" sz="2000"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8878" y="1338476"/>
            <a:ext cx="4283943" cy="2556867"/>
          </a:xfrm>
          <a:prstGeom prst="rect">
            <a:avLst/>
          </a:prstGeom>
        </p:spPr>
      </p:pic>
    </p:spTree>
    <p:extLst>
      <p:ext uri="{BB962C8B-B14F-4D97-AF65-F5344CB8AC3E}">
        <p14:creationId xmlns:p14="http://schemas.microsoft.com/office/powerpoint/2010/main" val="63800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771" y="397582"/>
            <a:ext cx="5061101" cy="1924485"/>
          </a:xfrm>
          <a:prstGeom prst="rect">
            <a:avLst/>
          </a:prstGeom>
        </p:spPr>
      </p:pic>
      <p:sp>
        <p:nvSpPr>
          <p:cNvPr id="7" name="横巻き 6"/>
          <p:cNvSpPr/>
          <p:nvPr/>
        </p:nvSpPr>
        <p:spPr>
          <a:xfrm>
            <a:off x="451255" y="95003"/>
            <a:ext cx="6353299" cy="191907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ysClr val="windowText" lastClr="000000"/>
                </a:solidFill>
                <a:latin typeface="HG丸ｺﾞｼｯｸM-PRO" panose="020F0600000000000000" pitchFamily="50" charset="-128"/>
                <a:ea typeface="HG丸ｺﾞｼｯｸM-PRO" panose="020F0600000000000000" pitchFamily="50" charset="-128"/>
              </a:rPr>
              <a:t>わたしたち保育士が</a:t>
            </a:r>
            <a:endParaRPr lang="en-US" altLang="ja-JP" sz="3200" dirty="0" smtClean="0">
              <a:solidFill>
                <a:sysClr val="windowText" lastClr="000000"/>
              </a:solidFill>
              <a:latin typeface="HG丸ｺﾞｼｯｸM-PRO" panose="020F0600000000000000" pitchFamily="50" charset="-128"/>
              <a:ea typeface="HG丸ｺﾞｼｯｸM-PRO" panose="020F0600000000000000" pitchFamily="50" charset="-128"/>
            </a:endParaRPr>
          </a:p>
          <a:p>
            <a:pPr algn="ctr"/>
            <a:r>
              <a:rPr lang="ja-JP" altLang="en-US" sz="3200" dirty="0" smtClean="0">
                <a:solidFill>
                  <a:sysClr val="windowText" lastClr="000000"/>
                </a:solidFill>
                <a:latin typeface="HG丸ｺﾞｼｯｸM-PRO" panose="020F0600000000000000" pitchFamily="50" charset="-128"/>
                <a:ea typeface="HG丸ｺﾞｼｯｸM-PRO" panose="020F0600000000000000" pitchFamily="50" charset="-128"/>
              </a:rPr>
              <a:t>大事にしていること</a:t>
            </a:r>
            <a:endParaRPr kumimoji="1" lang="ja-JP" altLang="en-US" sz="32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534715" y="2392786"/>
            <a:ext cx="6472056" cy="110658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丸ｺﾞｼｯｸM-PRO" panose="020F0600000000000000" pitchFamily="50" charset="-128"/>
                <a:ea typeface="HG丸ｺﾞｼｯｸM-PRO" panose="020F0600000000000000" pitchFamily="50" charset="-128"/>
              </a:rPr>
              <a:t>健康で元気に働いていくことができるように</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9" name="下矢印 8"/>
          <p:cNvSpPr/>
          <p:nvPr/>
        </p:nvSpPr>
        <p:spPr>
          <a:xfrm>
            <a:off x="3280166" y="3700805"/>
            <a:ext cx="484632" cy="63008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232245" y="4532328"/>
            <a:ext cx="4791318" cy="115034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chemeClr val="tx1"/>
                </a:solidFill>
                <a:latin typeface="HG丸ｺﾞｼｯｸM-PRO" panose="020F0600000000000000" pitchFamily="50" charset="-128"/>
                <a:ea typeface="HG丸ｺﾞｼｯｸM-PRO" panose="020F0600000000000000" pitchFamily="50" charset="-128"/>
              </a:rPr>
              <a:t>規則正しい生活を大事に</a:t>
            </a:r>
            <a:r>
              <a:rPr lang="ja-JP" altLang="en-US" sz="3200" dirty="0">
                <a:solidFill>
                  <a:schemeClr val="tx1"/>
                </a:solidFill>
              </a:rPr>
              <a:t>　</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11" name="雲形吹き出し 10"/>
          <p:cNvSpPr/>
          <p:nvPr/>
        </p:nvSpPr>
        <p:spPr>
          <a:xfrm>
            <a:off x="6852056" y="2758705"/>
            <a:ext cx="4262582" cy="2423952"/>
          </a:xfrm>
          <a:prstGeom prst="cloudCallout">
            <a:avLst>
              <a:gd name="adj1" fmla="val -74760"/>
              <a:gd name="adj2" fmla="val 25493"/>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食事・睡眠をしっかりと</a:t>
            </a:r>
            <a:endParaRPr lang="en-US" altLang="ja-JP" sz="3200" b="1" dirty="0" smtClean="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822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角丸四角形 3"/>
          <p:cNvSpPr/>
          <p:nvPr/>
        </p:nvSpPr>
        <p:spPr>
          <a:xfrm>
            <a:off x="3604288" y="3762336"/>
            <a:ext cx="2173184" cy="1106581"/>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お家の方</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895412" y="1680606"/>
            <a:ext cx="2156545" cy="1291082"/>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子ども</a:t>
            </a: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たち</a:t>
            </a:r>
          </a:p>
        </p:txBody>
      </p:sp>
      <p:sp>
        <p:nvSpPr>
          <p:cNvPr id="6" name="角丸四角形 5"/>
          <p:cNvSpPr/>
          <p:nvPr/>
        </p:nvSpPr>
        <p:spPr>
          <a:xfrm>
            <a:off x="6343598" y="1686297"/>
            <a:ext cx="1886002" cy="1285392"/>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地域の方</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5" name="角丸四角形 14"/>
          <p:cNvSpPr/>
          <p:nvPr/>
        </p:nvSpPr>
        <p:spPr>
          <a:xfrm>
            <a:off x="562366" y="5659565"/>
            <a:ext cx="8617259" cy="973038"/>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smtClean="0">
                <a:solidFill>
                  <a:schemeClr val="tx1"/>
                </a:solidFill>
                <a:latin typeface="HG丸ｺﾞｼｯｸM-PRO" panose="020F0600000000000000" pitchFamily="50" charset="-128"/>
                <a:ea typeface="HG丸ｺﾞｼｯｸM-PRO" panose="020F0600000000000000" pitchFamily="50" charset="-128"/>
              </a:rPr>
              <a:t>様々な人とのふれあい・経験を自分の財産に</a:t>
            </a:r>
            <a:endParaRPr kumimoji="1" lang="ja-JP" altLang="en-US" sz="32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6" name="下矢印 15"/>
          <p:cNvSpPr/>
          <p:nvPr/>
        </p:nvSpPr>
        <p:spPr>
          <a:xfrm>
            <a:off x="4448564" y="4924896"/>
            <a:ext cx="484632" cy="6414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720996" y="558139"/>
            <a:ext cx="6736708" cy="650863"/>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進んで様々な方に</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かかわる保育士の仕事</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9" name="星 7 18"/>
          <p:cNvSpPr/>
          <p:nvPr/>
        </p:nvSpPr>
        <p:spPr>
          <a:xfrm>
            <a:off x="3153098" y="1459710"/>
            <a:ext cx="2940797" cy="206445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笑顔・元気</a:t>
            </a:r>
            <a:endParaRPr kumimoji="1" lang="ja-JP" altLang="en-US" sz="3200"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0590" y="1459710"/>
            <a:ext cx="3515987" cy="3335411"/>
          </a:xfrm>
          <a:prstGeom prst="rect">
            <a:avLst/>
          </a:prstGeom>
        </p:spPr>
      </p:pic>
    </p:spTree>
    <p:extLst>
      <p:ext uri="{BB962C8B-B14F-4D97-AF65-F5344CB8AC3E}">
        <p14:creationId xmlns:p14="http://schemas.microsoft.com/office/powerpoint/2010/main" val="108005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16"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3000">
              <a:schemeClr val="accent1">
                <a:lumMod val="5000"/>
                <a:lumOff val="95000"/>
              </a:schemeClr>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横巻き 1"/>
          <p:cNvSpPr/>
          <p:nvPr/>
        </p:nvSpPr>
        <p:spPr>
          <a:xfrm>
            <a:off x="284999" y="228691"/>
            <a:ext cx="6757068" cy="926275"/>
          </a:xfrm>
          <a:prstGeom prst="horizontalScroll">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ysClr val="windowText" lastClr="000000"/>
                </a:solidFill>
                <a:latin typeface="HG丸ｺﾞｼｯｸM-PRO" panose="020F0600000000000000" pitchFamily="50" charset="-128"/>
                <a:ea typeface="HG丸ｺﾞｼｯｸM-PRO" panose="020F0600000000000000" pitchFamily="50" charset="-128"/>
              </a:rPr>
              <a:t>一人ひとりの</a:t>
            </a:r>
            <a:r>
              <a:rPr kumimoji="1" lang="ja-JP" altLang="en-US" sz="3200" smtClean="0">
                <a:solidFill>
                  <a:sysClr val="windowText" lastClr="000000"/>
                </a:solidFill>
                <a:latin typeface="HG丸ｺﾞｼｯｸM-PRO" panose="020F0600000000000000" pitchFamily="50" charset="-128"/>
                <a:ea typeface="HG丸ｺﾞｼｯｸM-PRO" panose="020F0600000000000000" pitchFamily="50" charset="-128"/>
              </a:rPr>
              <a:t>カラーを</a:t>
            </a:r>
            <a:r>
              <a:rPr kumimoji="1" lang="ja-JP" altLang="en-US" sz="3200">
                <a:solidFill>
                  <a:sysClr val="windowText" lastClr="000000"/>
                </a:solidFill>
                <a:latin typeface="HG丸ｺﾞｼｯｸM-PRO" panose="020F0600000000000000" pitchFamily="50" charset="-128"/>
                <a:ea typeface="HG丸ｺﾞｼｯｸM-PRO" panose="020F0600000000000000" pitchFamily="50" charset="-128"/>
              </a:rPr>
              <a:t>みつけて</a:t>
            </a:r>
            <a:endParaRPr kumimoji="1" lang="ja-JP" altLang="en-US" sz="32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7457704" y="208699"/>
            <a:ext cx="3930733" cy="950026"/>
          </a:xfrm>
          <a:prstGeom prst="roundRect">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FF"/>
                </a:solidFill>
                <a:latin typeface="HG丸ｺﾞｼｯｸM-PRO" panose="020F0600000000000000" pitchFamily="50" charset="-128"/>
                <a:ea typeface="HG丸ｺﾞｼｯｸM-PRO" panose="020F0600000000000000" pitchFamily="50" charset="-128"/>
              </a:rPr>
              <a:t>金ケ崎</a:t>
            </a:r>
            <a:r>
              <a:rPr kumimoji="1" lang="ja-JP" altLang="en-US" sz="2800" dirty="0" smtClean="0">
                <a:solidFill>
                  <a:srgbClr val="FF00FF"/>
                </a:solidFill>
                <a:latin typeface="HG丸ｺﾞｼｯｸM-PRO" panose="020F0600000000000000" pitchFamily="50" charset="-128"/>
                <a:ea typeface="HG丸ｺﾞｼｯｸM-PRO" panose="020F0600000000000000" pitchFamily="50" charset="-128"/>
              </a:rPr>
              <a:t>保育園園長</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から学びました。</a:t>
            </a:r>
            <a:endParaRPr kumimoji="1" lang="ja-JP" altLang="en-US" sz="2800" dirty="0"/>
          </a:p>
        </p:txBody>
      </p:sp>
      <p:sp>
        <p:nvSpPr>
          <p:cNvPr id="5" name="角丸四角形 4"/>
          <p:cNvSpPr/>
          <p:nvPr/>
        </p:nvSpPr>
        <p:spPr>
          <a:xfrm>
            <a:off x="243413" y="1428152"/>
            <a:ext cx="7926810" cy="91128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丸ｺﾞｼｯｸM-PRO" panose="020F0600000000000000" pitchFamily="50" charset="-128"/>
                <a:ea typeface="HG丸ｺﾞｼｯｸM-PRO" panose="020F0600000000000000" pitchFamily="50" charset="-128"/>
              </a:rPr>
              <a:t>「クレヨンの箱を開けると沢山の色のクレヨンがあるように職員</a:t>
            </a:r>
            <a:r>
              <a:rPr lang="en-US" altLang="ja-JP" sz="2400" dirty="0">
                <a:solidFill>
                  <a:schemeClr val="tx1"/>
                </a:solidFill>
                <a:latin typeface="HG丸ｺﾞｼｯｸM-PRO" panose="020F0600000000000000" pitchFamily="50" charset="-128"/>
                <a:ea typeface="HG丸ｺﾞｼｯｸM-PRO" panose="020F0600000000000000" pitchFamily="50" charset="-128"/>
              </a:rPr>
              <a:t>1</a:t>
            </a:r>
            <a:r>
              <a:rPr lang="ja-JP" altLang="en-US" sz="2400" dirty="0">
                <a:solidFill>
                  <a:schemeClr val="tx1"/>
                </a:solidFill>
                <a:latin typeface="HG丸ｺﾞｼｯｸM-PRO" panose="020F0600000000000000" pitchFamily="50" charset="-128"/>
                <a:ea typeface="HG丸ｺﾞｼｯｸM-PRO" panose="020F0600000000000000" pitchFamily="50" charset="-128"/>
              </a:rPr>
              <a:t>人ひとりにもカラーがある。</a:t>
            </a:r>
            <a:endParaRPr kumimoji="1" lang="ja-JP" altLang="en-US" sz="2400" dirty="0"/>
          </a:p>
        </p:txBody>
      </p:sp>
      <p:sp>
        <p:nvSpPr>
          <p:cNvPr id="6" name="下矢印 5"/>
          <p:cNvSpPr/>
          <p:nvPr/>
        </p:nvSpPr>
        <p:spPr>
          <a:xfrm>
            <a:off x="3521753" y="2410790"/>
            <a:ext cx="484632" cy="482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43413" y="2948221"/>
            <a:ext cx="7748681" cy="1473350"/>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それぞれの職員</a:t>
            </a:r>
            <a:r>
              <a:rPr lang="ja-JP" altLang="en-US" sz="2800" b="1" dirty="0">
                <a:solidFill>
                  <a:schemeClr val="tx1"/>
                </a:solidFill>
                <a:latin typeface="HG丸ｺﾞｼｯｸM-PRO" panose="020F0600000000000000" pitchFamily="50" charset="-128"/>
                <a:ea typeface="HG丸ｺﾞｼｯｸM-PRO" panose="020F0600000000000000" pitchFamily="50" charset="-128"/>
              </a:rPr>
              <a:t>が</a:t>
            </a:r>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もっている素晴らしい部分（</a:t>
            </a:r>
            <a:r>
              <a:rPr lang="ja-JP" altLang="en-US" sz="2800" b="1" dirty="0" smtClean="0">
                <a:solidFill>
                  <a:srgbClr val="FF0000"/>
                </a:solidFill>
                <a:latin typeface="HG丸ｺﾞｼｯｸM-PRO" panose="020F0600000000000000" pitchFamily="50" charset="-128"/>
                <a:ea typeface="HG丸ｺﾞｼｯｸM-PRO" panose="020F0600000000000000" pitchFamily="50" charset="-128"/>
              </a:rPr>
              <a:t>今</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まで大事に取り組んできたこと・好きなこと</a:t>
            </a:r>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）を活かし　</a:t>
            </a:r>
            <a:r>
              <a:rPr lang="ja-JP" altLang="en-US" sz="2800" b="1" dirty="0" smtClean="0">
                <a:solidFill>
                  <a:srgbClr val="FF0000"/>
                </a:solidFill>
                <a:latin typeface="HG丸ｺﾞｼｯｸM-PRO" panose="020F0600000000000000" pitchFamily="50" charset="-128"/>
                <a:ea typeface="HG丸ｺﾞｼｯｸM-PRO" panose="020F0600000000000000" pitchFamily="50" charset="-128"/>
              </a:rPr>
              <a:t>　</a:t>
            </a:r>
            <a:endParaRPr kumimoji="1" lang="ja-JP" altLang="en-US" sz="28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243413" y="5574552"/>
            <a:ext cx="7994973" cy="63311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latin typeface="HG丸ｺﾞｼｯｸM-PRO" panose="020F0600000000000000" pitchFamily="50" charset="-128"/>
                <a:ea typeface="HG丸ｺﾞｼｯｸM-PRO" panose="020F0600000000000000" pitchFamily="50" charset="-128"/>
              </a:rPr>
              <a:t>子どもたちを豊かに育てていくことができる。</a:t>
            </a:r>
            <a:endParaRPr kumimoji="1"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円/楕円 9"/>
          <p:cNvSpPr/>
          <p:nvPr/>
        </p:nvSpPr>
        <p:spPr>
          <a:xfrm>
            <a:off x="7332132" y="3963640"/>
            <a:ext cx="4751889" cy="2508412"/>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FF0000"/>
                </a:solidFill>
                <a:latin typeface="HG丸ｺﾞｼｯｸM-PRO" panose="020F0600000000000000" pitchFamily="50" charset="-128"/>
                <a:ea typeface="HG丸ｺﾞｼｯｸM-PRO" panose="020F0600000000000000" pitchFamily="50" charset="-128"/>
              </a:rPr>
              <a:t>地域、保護者の協力が</a:t>
            </a:r>
            <a:r>
              <a:rPr lang="ja-JP" altLang="en-US" sz="2800" b="1" dirty="0" smtClean="0">
                <a:solidFill>
                  <a:srgbClr val="FF0000"/>
                </a:solidFill>
                <a:latin typeface="HG丸ｺﾞｼｯｸM-PRO" panose="020F0600000000000000" pitchFamily="50" charset="-128"/>
                <a:ea typeface="HG丸ｺﾞｼｯｸM-PRO" panose="020F0600000000000000" pitchFamily="50" charset="-128"/>
              </a:rPr>
              <a:t>あって、毎日</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の保育</a:t>
            </a:r>
            <a:r>
              <a:rPr lang="ja-JP" altLang="en-US" sz="2800" dirty="0">
                <a:solidFill>
                  <a:schemeClr val="tx1"/>
                </a:solidFill>
                <a:latin typeface="HG丸ｺﾞｼｯｸM-PRO" panose="020F0600000000000000" pitchFamily="50" charset="-128"/>
                <a:ea typeface="HG丸ｺﾞｼｯｸM-PRO" panose="020F0600000000000000" pitchFamily="50" charset="-128"/>
              </a:rPr>
              <a:t>につながって</a:t>
            </a:r>
            <a:r>
              <a:rPr lang="ja-JP" altLang="en-US" sz="2800" dirty="0" smtClean="0">
                <a:solidFill>
                  <a:schemeClr val="tx1"/>
                </a:solidFill>
                <a:latin typeface="HG丸ｺﾞｼｯｸM-PRO" panose="020F0600000000000000" pitchFamily="50" charset="-128"/>
                <a:ea typeface="HG丸ｺﾞｼｯｸM-PRO" panose="020F0600000000000000" pitchFamily="50" charset="-128"/>
              </a:rPr>
              <a:t>いる。</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下矢印 10"/>
          <p:cNvSpPr/>
          <p:nvPr/>
        </p:nvSpPr>
        <p:spPr>
          <a:xfrm>
            <a:off x="1321114" y="4570640"/>
            <a:ext cx="5593278" cy="9194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みんなで</a:t>
            </a:r>
            <a:endParaRPr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協力し合い</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98592" y1="83226" x2="98592" y2="83226"/>
                        <a14:foregroundMark x1="98592" y1="83226" x2="98592" y2="83226"/>
                      </a14:backgroundRemoval>
                    </a14:imgEffect>
                  </a14:imgLayer>
                </a14:imgProps>
              </a:ext>
              <a:ext uri="{28A0092B-C50C-407E-A947-70E740481C1C}">
                <a14:useLocalDpi xmlns:a14="http://schemas.microsoft.com/office/drawing/2010/main" val="0"/>
              </a:ext>
            </a:extLst>
          </a:blip>
          <a:stretch>
            <a:fillRect/>
          </a:stretch>
        </p:blipFill>
        <p:spPr>
          <a:xfrm rot="21124788">
            <a:off x="7384992" y="1487376"/>
            <a:ext cx="4340992" cy="1067749"/>
          </a:xfrm>
          <a:prstGeom prst="rect">
            <a:avLst/>
          </a:prstGeom>
        </p:spPr>
      </p:pic>
    </p:spTree>
    <p:extLst>
      <p:ext uri="{BB962C8B-B14F-4D97-AF65-F5344CB8AC3E}">
        <p14:creationId xmlns:p14="http://schemas.microsoft.com/office/powerpoint/2010/main" val="35239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000">
              <a:srgbClr val="FFFF99"/>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290958" cy="5600700"/>
          </a:xfrm>
          <a:gradFill>
            <a:gsLst>
              <a:gs pos="3000">
                <a:srgbClr val="FFFF99"/>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r>
              <a:rPr lang="ja-JP" altLang="en-US" sz="3600" dirty="0" smtClean="0">
                <a:solidFill>
                  <a:srgbClr val="FF00FF"/>
                </a:solidFill>
                <a:latin typeface="HG丸ｺﾞｼｯｸM-PRO" panose="020F0600000000000000" pitchFamily="50" charset="-128"/>
                <a:ea typeface="HG丸ｺﾞｼｯｸM-PRO" panose="020F0600000000000000" pitchFamily="50" charset="-128"/>
              </a:rPr>
              <a:t>これからの素晴らしい</a:t>
            </a:r>
            <a:r>
              <a:rPr lang="ja-JP" altLang="en-US" sz="3600" dirty="0">
                <a:solidFill>
                  <a:srgbClr val="FF00FF"/>
                </a:solidFill>
                <a:latin typeface="HG丸ｺﾞｼｯｸM-PRO" panose="020F0600000000000000" pitchFamily="50" charset="-128"/>
                <a:ea typeface="HG丸ｺﾞｼｯｸM-PRO" panose="020F0600000000000000" pitchFamily="50" charset="-128"/>
              </a:rPr>
              <a:t>未来に向けて、</a:t>
            </a:r>
            <a:endParaRPr lang="en-US" altLang="ja-JP" sz="3600" dirty="0">
              <a:solidFill>
                <a:srgbClr val="FF00FF"/>
              </a:solidFill>
              <a:latin typeface="HG丸ｺﾞｼｯｸM-PRO" panose="020F0600000000000000" pitchFamily="50" charset="-128"/>
              <a:ea typeface="HG丸ｺﾞｼｯｸM-PRO" panose="020F0600000000000000" pitchFamily="50" charset="-128"/>
            </a:endParaRPr>
          </a:p>
          <a:p>
            <a:pPr marL="0" indent="0">
              <a:buNone/>
            </a:pPr>
            <a:r>
              <a:rPr lang="ja-JP" altLang="en-US" sz="3600" dirty="0">
                <a:solidFill>
                  <a:srgbClr val="FF00FF"/>
                </a:solidFill>
                <a:latin typeface="HG丸ｺﾞｼｯｸM-PRO" panose="020F0600000000000000" pitchFamily="50" charset="-128"/>
                <a:ea typeface="HG丸ｺﾞｼｯｸM-PRO" panose="020F0600000000000000" pitchFamily="50" charset="-128"/>
              </a:rPr>
              <a:t>　</a:t>
            </a:r>
            <a:r>
              <a:rPr lang="ja-JP" altLang="en-US" sz="4000" dirty="0">
                <a:solidFill>
                  <a:srgbClr val="FF0000"/>
                </a:solidFill>
                <a:latin typeface="HG丸ｺﾞｼｯｸM-PRO" panose="020F0600000000000000" pitchFamily="50" charset="-128"/>
                <a:ea typeface="HG丸ｺﾞｼｯｸM-PRO" panose="020F0600000000000000" pitchFamily="50" charset="-128"/>
              </a:rPr>
              <a:t>永岡小学校</a:t>
            </a:r>
            <a:r>
              <a:rPr lang="en-US" altLang="ja-JP" sz="4000" dirty="0">
                <a:solidFill>
                  <a:srgbClr val="FF0000"/>
                </a:solidFill>
                <a:latin typeface="HG丸ｺﾞｼｯｸM-PRO" panose="020F0600000000000000" pitchFamily="50" charset="-128"/>
                <a:ea typeface="HG丸ｺﾞｼｯｸM-PRO" panose="020F0600000000000000" pitchFamily="50" charset="-128"/>
              </a:rPr>
              <a:t>6</a:t>
            </a:r>
            <a:r>
              <a:rPr lang="ja-JP" altLang="en-US" sz="4000" dirty="0">
                <a:solidFill>
                  <a:srgbClr val="FF0000"/>
                </a:solidFill>
                <a:latin typeface="HG丸ｺﾞｼｯｸM-PRO" panose="020F0600000000000000" pitchFamily="50" charset="-128"/>
                <a:ea typeface="HG丸ｺﾞｼｯｸM-PRO" panose="020F0600000000000000" pitchFamily="50" charset="-128"/>
              </a:rPr>
              <a:t>年生の皆さん</a:t>
            </a:r>
            <a:r>
              <a:rPr lang="ja-JP" altLang="en-US" sz="4000" dirty="0">
                <a:solidFill>
                  <a:srgbClr val="FF00FF"/>
                </a:solidFill>
                <a:latin typeface="HG丸ｺﾞｼｯｸM-PRO" panose="020F0600000000000000" pitchFamily="50" charset="-128"/>
                <a:ea typeface="HG丸ｺﾞｼｯｸM-PRO" panose="020F0600000000000000" pitchFamily="50" charset="-128"/>
              </a:rPr>
              <a:t>を応援して</a:t>
            </a:r>
            <a:endParaRPr lang="en-US" altLang="ja-JP" sz="4000" dirty="0">
              <a:solidFill>
                <a:srgbClr val="FF00FF"/>
              </a:solidFill>
              <a:latin typeface="HG丸ｺﾞｼｯｸM-PRO" panose="020F0600000000000000" pitchFamily="50" charset="-128"/>
              <a:ea typeface="HG丸ｺﾞｼｯｸM-PRO" panose="020F0600000000000000" pitchFamily="50" charset="-128"/>
            </a:endParaRPr>
          </a:p>
          <a:p>
            <a:pPr marL="0" indent="0">
              <a:buNone/>
            </a:pPr>
            <a:r>
              <a:rPr lang="ja-JP" altLang="en-US" sz="4000" dirty="0">
                <a:solidFill>
                  <a:srgbClr val="FF00FF"/>
                </a:solidFill>
                <a:latin typeface="HG丸ｺﾞｼｯｸM-PRO" panose="020F0600000000000000" pitchFamily="50" charset="-128"/>
                <a:ea typeface="HG丸ｺﾞｼｯｸM-PRO" panose="020F0600000000000000" pitchFamily="50" charset="-128"/>
              </a:rPr>
              <a:t>　います。</a:t>
            </a:r>
            <a:endParaRPr lang="en-US" altLang="ja-JP" sz="4000" dirty="0">
              <a:solidFill>
                <a:srgbClr val="FF00FF"/>
              </a:solidFill>
              <a:latin typeface="HG丸ｺﾞｼｯｸM-PRO" panose="020F0600000000000000" pitchFamily="50" charset="-128"/>
              <a:ea typeface="HG丸ｺﾞｼｯｸM-PRO" panose="020F0600000000000000" pitchFamily="50" charset="-128"/>
            </a:endParaRPr>
          </a:p>
          <a:p>
            <a:endParaRPr lang="en-US" altLang="ja-JP" sz="3600" dirty="0">
              <a:solidFill>
                <a:srgbClr val="FF00FF"/>
              </a:solidFill>
            </a:endParaRPr>
          </a:p>
          <a:p>
            <a:endParaRPr lang="en-US" altLang="ja-JP" sz="3600" dirty="0">
              <a:solidFill>
                <a:srgbClr val="FF00FF"/>
              </a:solidFill>
            </a:endParaRPr>
          </a:p>
          <a:p>
            <a:endParaRPr lang="en-US" altLang="ja-JP" sz="3600" dirty="0">
              <a:solidFill>
                <a:srgbClr val="FF00FF"/>
              </a:solidFill>
            </a:endParaRPr>
          </a:p>
          <a:p>
            <a:r>
              <a:rPr lang="ja-JP" altLang="en-US" sz="3600" dirty="0">
                <a:solidFill>
                  <a:schemeClr val="tx1"/>
                </a:solidFill>
                <a:latin typeface="HG丸ｺﾞｼｯｸM-PRO" panose="020F0600000000000000" pitchFamily="50" charset="-128"/>
                <a:ea typeface="HG丸ｺﾞｼｯｸM-PRO" panose="020F0600000000000000" pitchFamily="50" charset="-128"/>
              </a:rPr>
              <a:t>本日は、お話を聞いて頂き</a:t>
            </a:r>
            <a:r>
              <a:rPr lang="ja-JP" altLang="en-US" sz="36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3600" dirty="0" smtClean="0">
              <a:solidFill>
                <a:schemeClr val="tx1"/>
              </a:solidFill>
              <a:latin typeface="HG丸ｺﾞｼｯｸM-PRO" panose="020F0600000000000000" pitchFamily="50" charset="-128"/>
              <a:ea typeface="HG丸ｺﾞｼｯｸM-PRO" panose="020F0600000000000000" pitchFamily="50" charset="-128"/>
            </a:endParaRPr>
          </a:p>
          <a:p>
            <a:pPr marL="0" indent="0">
              <a:buNone/>
            </a:pPr>
            <a:r>
              <a:rPr lang="ja-JP" altLang="en-US" sz="3600" dirty="0">
                <a:solidFill>
                  <a:schemeClr val="tx1"/>
                </a:solidFill>
                <a:latin typeface="HG丸ｺﾞｼｯｸM-PRO" panose="020F0600000000000000" pitchFamily="50" charset="-128"/>
                <a:ea typeface="HG丸ｺﾞｼｯｸM-PRO" panose="020F0600000000000000" pitchFamily="50" charset="-128"/>
              </a:rPr>
              <a:t>　</a:t>
            </a:r>
            <a:r>
              <a:rPr lang="ja-JP" altLang="en-US" sz="3600" dirty="0" smtClean="0">
                <a:solidFill>
                  <a:schemeClr val="tx1"/>
                </a:solidFill>
                <a:latin typeface="HG丸ｺﾞｼｯｸM-PRO" panose="020F0600000000000000" pitchFamily="50" charset="-128"/>
                <a:ea typeface="HG丸ｺﾞｼｯｸM-PRO" panose="020F0600000000000000" pitchFamily="50" charset="-128"/>
              </a:rPr>
              <a:t>　　　　ありがとう</a:t>
            </a:r>
            <a:r>
              <a:rPr lang="ja-JP" altLang="en-US" sz="3600" dirty="0">
                <a:solidFill>
                  <a:schemeClr val="tx1"/>
                </a:solidFill>
                <a:latin typeface="HG丸ｺﾞｼｯｸM-PRO" panose="020F0600000000000000" pitchFamily="50" charset="-128"/>
                <a:ea typeface="HG丸ｺﾞｼｯｸM-PRO" panose="020F0600000000000000" pitchFamily="50" charset="-128"/>
              </a:rPr>
              <a:t>ございました。</a:t>
            </a:r>
            <a:endParaRPr lang="en-US" altLang="ja-JP" sz="3600" dirty="0">
              <a:solidFill>
                <a:schemeClr val="tx1"/>
              </a:solidFill>
              <a:latin typeface="HG丸ｺﾞｼｯｸM-PRO" panose="020F0600000000000000" pitchFamily="50" charset="-128"/>
              <a:ea typeface="HG丸ｺﾞｼｯｸM-PRO" panose="020F0600000000000000" pitchFamily="50" charset="-128"/>
            </a:endParaRPr>
          </a:p>
          <a:p>
            <a:pPr marL="0" indent="0">
              <a:buNone/>
            </a:pPr>
            <a:r>
              <a:rPr lang="ja-JP" altLang="en-US" sz="3600" dirty="0">
                <a:solidFill>
                  <a:srgbClr val="FF00FF"/>
                </a:solidFill>
                <a:latin typeface="HG丸ｺﾞｼｯｸM-PRO" panose="020F0600000000000000" pitchFamily="50" charset="-128"/>
                <a:ea typeface="HG丸ｺﾞｼｯｸM-PRO" panose="020F0600000000000000" pitchFamily="50" charset="-128"/>
              </a:rPr>
              <a:t>　　　　　　　</a:t>
            </a:r>
            <a:r>
              <a:rPr lang="ja-JP" altLang="en-US" sz="2400" dirty="0">
                <a:solidFill>
                  <a:schemeClr val="tx1"/>
                </a:solidFill>
                <a:latin typeface="HG丸ｺﾞｼｯｸM-PRO" panose="020F0600000000000000" pitchFamily="50" charset="-128"/>
                <a:ea typeface="HG丸ｺﾞｼｯｸM-PRO" panose="020F0600000000000000" pitchFamily="50" charset="-128"/>
              </a:rPr>
              <a:t>金ケ崎町子育て支援センター　松本レイ子</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3600" dirty="0">
              <a:solidFill>
                <a:srgbClr val="FF00FF"/>
              </a:solidFill>
              <a:latin typeface="HG丸ｺﾞｼｯｸM-PRO" panose="020F0600000000000000" pitchFamily="50" charset="-128"/>
              <a:ea typeface="HG丸ｺﾞｼｯｸM-PRO" panose="020F0600000000000000" pitchFamily="50" charset="-128"/>
            </a:endParaRPr>
          </a:p>
          <a:p>
            <a:endParaRPr lang="ja-JP" altLang="en-US" sz="3600" dirty="0">
              <a:solidFill>
                <a:srgbClr val="FF00FF"/>
              </a:solidFill>
            </a:endParaRPr>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2095766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2C647B2-CA19-4E97-81EB-2473DC58C383}"/>
              </a:ext>
            </a:extLst>
          </p:cNvPr>
          <p:cNvSpPr>
            <a:spLocks noGrp="1"/>
          </p:cNvSpPr>
          <p:nvPr>
            <p:ph type="title"/>
          </p:nvPr>
        </p:nvSpPr>
        <p:spPr>
          <a:xfrm>
            <a:off x="356700" y="206057"/>
            <a:ext cx="8514168" cy="667537"/>
          </a:xfrm>
        </p:spPr>
        <p:txBody>
          <a:bodyPr>
            <a:normAutofit fontScale="90000"/>
          </a:bodyPr>
          <a:lstStyle/>
          <a:p>
            <a:r>
              <a:rPr lang="ja-JP" altLang="en-US" sz="4400" b="1" dirty="0" smtClean="0">
                <a:solidFill>
                  <a:srgbClr val="00B050"/>
                </a:solidFill>
                <a:latin typeface="HG丸ｺﾞｼｯｸM-PRO" panose="020F0600000000000000" pitchFamily="50" charset="-128"/>
                <a:ea typeface="HG丸ｺﾞｼｯｸM-PRO" panose="020F0600000000000000" pitchFamily="50" charset="-128"/>
              </a:rPr>
              <a:t>社会</a:t>
            </a:r>
            <a:r>
              <a:rPr lang="ja-JP" altLang="en-US" sz="4400" b="1" dirty="0">
                <a:solidFill>
                  <a:srgbClr val="00B050"/>
                </a:solidFill>
                <a:latin typeface="HG丸ｺﾞｼｯｸM-PRO" panose="020F0600000000000000" pitchFamily="50" charset="-128"/>
                <a:ea typeface="HG丸ｺﾞｼｯｸM-PRO" panose="020F0600000000000000" pitchFamily="50" charset="-128"/>
              </a:rPr>
              <a:t>福祉法人愛護会</a:t>
            </a:r>
            <a:r>
              <a:rPr lang="ja-JP" altLang="en-US" sz="4400" dirty="0">
                <a:solidFill>
                  <a:schemeClr val="tx1"/>
                </a:solidFill>
                <a:latin typeface="HG丸ｺﾞｼｯｸM-PRO" panose="020F0600000000000000" pitchFamily="50" charset="-128"/>
                <a:ea typeface="HG丸ｺﾞｼｯｸM-PRO" panose="020F0600000000000000" pitchFamily="50" charset="-128"/>
              </a:rPr>
              <a:t>　　</a:t>
            </a:r>
            <a:r>
              <a:rPr lang="ja-JP" altLang="en-US" dirty="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タイトル 1">
            <a:extLst>
              <a:ext uri="{FF2B5EF4-FFF2-40B4-BE49-F238E27FC236}">
                <a16:creationId xmlns:a16="http://schemas.microsoft.com/office/drawing/2014/main" xmlns="" id="{22C647B2-CA19-4E97-81EB-2473DC58C383}"/>
              </a:ext>
            </a:extLst>
          </p:cNvPr>
          <p:cNvSpPr txBox="1">
            <a:spLocks/>
          </p:cNvSpPr>
          <p:nvPr/>
        </p:nvSpPr>
        <p:spPr>
          <a:xfrm>
            <a:off x="407785" y="980639"/>
            <a:ext cx="11102988" cy="915123"/>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solidFill>
                  <a:srgbClr val="FF0000"/>
                </a:solidFill>
                <a:latin typeface="HG丸ｺﾞｼｯｸM-PRO" panose="020F0600000000000000" pitchFamily="50" charset="-128"/>
                <a:ea typeface="HG丸ｺﾞｼｯｸM-PRO" panose="020F0600000000000000" pitchFamily="50" charset="-128"/>
              </a:rPr>
              <a:t>保育</a:t>
            </a:r>
            <a:r>
              <a:rPr lang="ja-JP" altLang="en-US" b="1" dirty="0">
                <a:solidFill>
                  <a:srgbClr val="FF0000"/>
                </a:solidFill>
                <a:latin typeface="HG丸ｺﾞｼｯｸM-PRO" panose="020F0600000000000000" pitchFamily="50" charset="-128"/>
                <a:ea typeface="HG丸ｺﾞｼｯｸM-PRO" panose="020F0600000000000000" pitchFamily="50" charset="-128"/>
              </a:rPr>
              <a:t>事業部会の施設</a:t>
            </a:r>
            <a:r>
              <a:rPr lang="ja-JP" altLang="en-US" dirty="0">
                <a:solidFill>
                  <a:schemeClr val="tx1"/>
                </a:solidFill>
                <a:latin typeface="HG丸ｺﾞｼｯｸM-PRO" panose="020F0600000000000000" pitchFamily="50" charset="-128"/>
                <a:ea typeface="HG丸ｺﾞｼｯｸM-PRO" panose="020F0600000000000000" pitchFamily="50" charset="-128"/>
              </a:rPr>
              <a:t>は、５つあります。</a:t>
            </a: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502" y="57026"/>
            <a:ext cx="2649057" cy="693379"/>
          </a:xfrm>
          <a:prstGeom prst="rect">
            <a:avLst/>
          </a:prstGeom>
        </p:spPr>
      </p:pic>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88" y="540579"/>
            <a:ext cx="3166690" cy="2017453"/>
          </a:xfrm>
          <a:prstGeom prst="rect">
            <a:avLst/>
          </a:prstGeom>
        </p:spPr>
      </p:pic>
      <p:sp>
        <p:nvSpPr>
          <p:cNvPr id="3" name="大波 2"/>
          <p:cNvSpPr/>
          <p:nvPr/>
        </p:nvSpPr>
        <p:spPr>
          <a:xfrm>
            <a:off x="916070" y="4706368"/>
            <a:ext cx="5076701" cy="1894773"/>
          </a:xfrm>
          <a:prstGeom prst="wave">
            <a:avLst/>
          </a:prstGeom>
          <a:solidFill>
            <a:srgbClr val="CCFF66"/>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800100">
              <a:lnSpc>
                <a:spcPct val="90000"/>
              </a:lnSpc>
              <a:spcBef>
                <a:spcPct val="0"/>
              </a:spcBef>
              <a:spcAft>
                <a:spcPct val="35000"/>
              </a:spcAft>
            </a:pP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４つの保育園年長組の交流等、大事に取り組んでいます。</a:t>
            </a:r>
            <a:endParaRPr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92" y="4706368"/>
            <a:ext cx="613933" cy="506821"/>
          </a:xfrm>
          <a:prstGeom prst="rect">
            <a:avLst/>
          </a:prstGeom>
        </p:spPr>
      </p:pic>
      <p:sp>
        <p:nvSpPr>
          <p:cNvPr id="15" name="円/楕円 14"/>
          <p:cNvSpPr/>
          <p:nvPr/>
        </p:nvSpPr>
        <p:spPr>
          <a:xfrm>
            <a:off x="809588" y="2043270"/>
            <a:ext cx="4668843" cy="1075757"/>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lnSpc>
                <a:spcPct val="90000"/>
              </a:lnSpc>
              <a:spcBef>
                <a:spcPct val="0"/>
              </a:spcBef>
              <a:spcAft>
                <a:spcPct val="35000"/>
              </a:spcAft>
            </a:pPr>
            <a:r>
              <a:rPr kumimoji="1" lang="ja-JP" altLang="en-US" sz="3200" b="1" dirty="0">
                <a:solidFill>
                  <a:schemeClr val="tx1"/>
                </a:solidFill>
                <a:latin typeface="HG丸ｺﾞｼｯｸM-PRO" panose="020F0600000000000000" pitchFamily="50" charset="-128"/>
                <a:ea typeface="HG丸ｺﾞｼｯｸM-PRO" panose="020F0600000000000000" pitchFamily="50" charset="-128"/>
              </a:rPr>
              <a:t>金ケ崎保育園</a:t>
            </a:r>
          </a:p>
        </p:txBody>
      </p:sp>
      <p:sp>
        <p:nvSpPr>
          <p:cNvPr id="18" name="円/楕円 17"/>
          <p:cNvSpPr/>
          <p:nvPr/>
        </p:nvSpPr>
        <p:spPr>
          <a:xfrm>
            <a:off x="6536446" y="2037770"/>
            <a:ext cx="4668843" cy="10757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kumimoji="1" lang="ja-JP" altLang="en-US" sz="3200">
                <a:solidFill>
                  <a:schemeClr val="tx1"/>
                </a:solidFill>
                <a:latin typeface="HG丸ｺﾞｼｯｸM-PRO" panose="020F0600000000000000" pitchFamily="50" charset="-128"/>
                <a:ea typeface="HG丸ｺﾞｼｯｸM-PRO" panose="020F0600000000000000" pitchFamily="50" charset="-128"/>
              </a:rPr>
              <a:t>たんぽぽ保育園</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9" name="円/楕円 18"/>
          <p:cNvSpPr/>
          <p:nvPr/>
        </p:nvSpPr>
        <p:spPr>
          <a:xfrm>
            <a:off x="6448454" y="3334808"/>
            <a:ext cx="5006400" cy="12001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kumimoji="1" lang="ja-JP" altLang="en-US" sz="3200">
                <a:solidFill>
                  <a:schemeClr val="tx1"/>
                </a:solidFill>
                <a:latin typeface="HG丸ｺﾞｼｯｸM-PRO" panose="020F0600000000000000" pitchFamily="50" charset="-128"/>
                <a:ea typeface="HG丸ｺﾞｼｯｸM-PRO" panose="020F0600000000000000" pitchFamily="50" charset="-128"/>
              </a:rPr>
              <a:t>第二東水沢保育園</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0" name="円/楕円 19"/>
          <p:cNvSpPr/>
          <p:nvPr/>
        </p:nvSpPr>
        <p:spPr>
          <a:xfrm>
            <a:off x="773659" y="3483103"/>
            <a:ext cx="4668843" cy="10757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kumimoji="1" lang="ja-JP" altLang="en-US" sz="3200">
                <a:solidFill>
                  <a:schemeClr val="tx1"/>
                </a:solidFill>
                <a:latin typeface="HG丸ｺﾞｼｯｸM-PRO" panose="020F0600000000000000" pitchFamily="50" charset="-128"/>
                <a:ea typeface="HG丸ｺﾞｼｯｸM-PRO" panose="020F0600000000000000" pitchFamily="50" charset="-128"/>
              </a:rPr>
              <a:t>東水沢保育園</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1" name="円/楕円 20"/>
          <p:cNvSpPr/>
          <p:nvPr/>
        </p:nvSpPr>
        <p:spPr>
          <a:xfrm>
            <a:off x="6281047" y="4959778"/>
            <a:ext cx="5231563" cy="1252452"/>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金ケ崎町</a:t>
            </a:r>
            <a:endParaRPr kumimoji="1" lang="en-US" altLang="ja-JP" sz="2000" b="1" dirty="0">
              <a:solidFill>
                <a:schemeClr val="tx1"/>
              </a:solidFill>
              <a:latin typeface="HG丸ｺﾞｼｯｸM-PRO" panose="020F0600000000000000" pitchFamily="50" charset="-128"/>
              <a:ea typeface="HG丸ｺﾞｼｯｸM-PRO" panose="020F0600000000000000" pitchFamily="50" charset="-128"/>
            </a:endParaRPr>
          </a:p>
          <a:p>
            <a:pPr lvl="0" algn="ctr" defTabSz="1066800">
              <a:lnSpc>
                <a:spcPct val="90000"/>
              </a:lnSpc>
              <a:spcBef>
                <a:spcPct val="0"/>
              </a:spcBef>
              <a:spcAft>
                <a:spcPct val="35000"/>
              </a:spcAft>
            </a:pPr>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子育て支援センター</a:t>
            </a:r>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（金ケ崎町からの指定管理を受けています）</a:t>
            </a:r>
          </a:p>
        </p:txBody>
      </p:sp>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20524">
            <a:off x="5880886" y="6126203"/>
            <a:ext cx="512046" cy="394485"/>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2434" y="144530"/>
            <a:ext cx="870382" cy="822574"/>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7274" y="1399667"/>
            <a:ext cx="1081552" cy="567099"/>
          </a:xfrm>
          <a:prstGeom prst="rect">
            <a:avLst/>
          </a:prstGeom>
        </p:spPr>
      </p:pic>
    </p:spTree>
    <p:extLst>
      <p:ext uri="{BB962C8B-B14F-4D97-AF65-F5344CB8AC3E}">
        <p14:creationId xmlns:p14="http://schemas.microsoft.com/office/powerpoint/2010/main" val="28354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animBg="1"/>
      <p:bldP spid="15"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2911008-4D52-4ECD-991E-768CE8BC0C14}"/>
              </a:ext>
            </a:extLst>
          </p:cNvPr>
          <p:cNvSpPr>
            <a:spLocks noGrp="1"/>
          </p:cNvSpPr>
          <p:nvPr>
            <p:ph type="title"/>
          </p:nvPr>
        </p:nvSpPr>
        <p:spPr>
          <a:xfrm>
            <a:off x="677334" y="609600"/>
            <a:ext cx="10509222" cy="934192"/>
          </a:xfrm>
        </p:spPr>
        <p:txBody>
          <a:bodyPr>
            <a:normAutofit/>
          </a:bodyPr>
          <a:lstStyle/>
          <a:p>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金ケ崎保育園</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の</a:t>
            </a:r>
            <a:r>
              <a:rPr lang="ja-JP" altLang="en-US" dirty="0">
                <a:solidFill>
                  <a:schemeClr val="tx1"/>
                </a:solidFill>
                <a:latin typeface="HG丸ｺﾞｼｯｸM-PRO" panose="020F0600000000000000" pitchFamily="50" charset="-128"/>
                <a:ea typeface="HG丸ｺﾞｼｯｸM-PRO" panose="020F0600000000000000" pitchFamily="50" charset="-128"/>
              </a:rPr>
              <a:t>事業</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内容</a:t>
            </a:r>
            <a:endParaRPr kumimoji="1" lang="ja-JP" altLang="en-US" dirty="0">
              <a:solidFill>
                <a:schemeClr val="tx1"/>
              </a:solidFill>
            </a:endParaRPr>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 t="32610" r="31" b="11090"/>
          <a:stretch/>
        </p:blipFill>
        <p:spPr>
          <a:xfrm>
            <a:off x="511079" y="1377537"/>
            <a:ext cx="8264785" cy="5174257"/>
          </a:xfrm>
        </p:spPr>
      </p:pic>
      <p:pic>
        <p:nvPicPr>
          <p:cNvPr id="9" name="図 8">
            <a:extLst>
              <a:ext uri="{FF2B5EF4-FFF2-40B4-BE49-F238E27FC236}">
                <a16:creationId xmlns:a16="http://schemas.microsoft.com/office/drawing/2014/main" xmlns="" id="{C501BDBA-859C-4BB7-ABA5-E9FA08C17BCA}"/>
              </a:ext>
            </a:extLst>
          </p:cNvPr>
          <p:cNvPicPr>
            <a:picLocks noChangeAspect="1"/>
          </p:cNvPicPr>
          <p:nvPr/>
        </p:nvPicPr>
        <p:blipFill rotWithShape="1">
          <a:blip r:embed="rId3">
            <a:extLst>
              <a:ext uri="{28A0092B-C50C-407E-A947-70E740481C1C}">
                <a14:useLocalDpi xmlns:a14="http://schemas.microsoft.com/office/drawing/2010/main" val="0"/>
              </a:ext>
            </a:extLst>
          </a:blip>
          <a:srcRect l="29550" t="29302" r="43719" b="47908"/>
          <a:stretch/>
        </p:blipFill>
        <p:spPr>
          <a:xfrm rot="16200000">
            <a:off x="8278667" y="3038516"/>
            <a:ext cx="4010476" cy="3016082"/>
          </a:xfrm>
          <a:prstGeom prst="rect">
            <a:avLst/>
          </a:prstGeom>
        </p:spPr>
      </p:pic>
    </p:spTree>
    <p:extLst>
      <p:ext uri="{BB962C8B-B14F-4D97-AF65-F5344CB8AC3E}">
        <p14:creationId xmlns:p14="http://schemas.microsoft.com/office/powerpoint/2010/main" val="2932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3" name="角丸四角形 2"/>
          <p:cNvSpPr/>
          <p:nvPr/>
        </p:nvSpPr>
        <p:spPr>
          <a:xfrm>
            <a:off x="415636" y="605640"/>
            <a:ext cx="2719450"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開園について</a:t>
            </a:r>
          </a:p>
        </p:txBody>
      </p:sp>
      <p:sp>
        <p:nvSpPr>
          <p:cNvPr id="5" name="角丸四角形 4"/>
          <p:cNvSpPr/>
          <p:nvPr/>
        </p:nvSpPr>
        <p:spPr>
          <a:xfrm>
            <a:off x="415636" y="1187528"/>
            <a:ext cx="11293433" cy="173380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昭和</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40</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年</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4</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月</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日に開園し、今年で５</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7</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年目を迎えました</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。開園前に、白糸家政学院という裁縫を学ぶ学校がありました。学ぶお母さん</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方の</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子どもを保育する場所が必要となり、金ケ崎</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保育</a:t>
            </a:r>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開園に</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至りました。</a:t>
            </a:r>
            <a:endParaRPr kumimoji="1" lang="ja-JP" altLang="en-US" sz="2400" dirty="0">
              <a:solidFill>
                <a:schemeClr val="tx1"/>
              </a:solidFill>
            </a:endParaRPr>
          </a:p>
          <a:p>
            <a:pPr lvl="0"/>
            <a:endParaRPr kumimoji="1" lang="ja-JP" altLang="en-US" sz="2800" dirty="0">
              <a:solidFill>
                <a:schemeClr val="tx1"/>
              </a:solidFill>
            </a:endParaRPr>
          </a:p>
        </p:txBody>
      </p:sp>
      <p:sp>
        <p:nvSpPr>
          <p:cNvPr id="7" name="角丸四角形 6"/>
          <p:cNvSpPr/>
          <p:nvPr/>
        </p:nvSpPr>
        <p:spPr>
          <a:xfrm>
            <a:off x="391888" y="3479467"/>
            <a:ext cx="5890160"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金ケ崎</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保育園の定員は</a:t>
            </a:r>
            <a:r>
              <a:rPr kumimoji="1" lang="en-US" altLang="ja-JP" sz="2800" dirty="0" smtClean="0">
                <a:solidFill>
                  <a:schemeClr val="tx1"/>
                </a:solidFill>
                <a:latin typeface="HG丸ｺﾞｼｯｸM-PRO" panose="020F0600000000000000" pitchFamily="50" charset="-128"/>
                <a:ea typeface="HG丸ｺﾞｼｯｸM-PRO" panose="020F0600000000000000" pitchFamily="50" charset="-128"/>
              </a:rPr>
              <a:t>130</a:t>
            </a:r>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名</a:t>
            </a:r>
            <a:endParaRPr kumimoji="1" lang="ja-JP" altLang="en-US"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391888" y="4037604"/>
            <a:ext cx="7433951" cy="173380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令和</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3</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年</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10</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月</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日現在、金ケ崎保育園園児数は、</a:t>
            </a:r>
            <a:endPar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pPr lvl="0"/>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0</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歳児</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12</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r>
              <a:rPr kumimoji="1" lang="ja-JP" altLang="en-US"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en-US" altLang="ja-JP"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歳児</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19</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r>
              <a:rPr kumimoji="1" lang="ja-JP" altLang="en-US"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kumimoji="1" lang="en-US" altLang="ja-JP"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2</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歳児</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20</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r>
              <a:rPr kumimoji="1" lang="ja-JP" altLang="en-US"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p>
          <a:p>
            <a:pPr lvl="0"/>
            <a:r>
              <a:rPr kumimoji="1" lang="en-US" altLang="ja-JP"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3</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歳児</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28</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r>
              <a:rPr kumimoji="1" lang="ja-JP" altLang="en-US"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en-US" altLang="ja-JP"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4</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歳児</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19</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r>
              <a:rPr kumimoji="1" lang="ja-JP" altLang="en-US"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　　・</a:t>
            </a:r>
            <a:r>
              <a:rPr kumimoji="1" lang="en-US" altLang="ja-JP"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5</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歳児</a:t>
            </a:r>
            <a:r>
              <a:rPr kumimoji="1" lang="en-US" altLang="ja-JP"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24</a:t>
            </a:r>
            <a:r>
              <a:rPr kumimoji="1" lang="ja-JP" altLang="en-US" sz="24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endParaRPr kumimoji="1" lang="ja-JP" altLang="en-US" sz="24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pPr lvl="0"/>
            <a:r>
              <a:rPr kumimoji="1" lang="ja-JP" altLang="en-US" sz="36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合計</a:t>
            </a:r>
            <a:r>
              <a:rPr kumimoji="1" lang="en-US" altLang="ja-JP" sz="3600" dirty="0" smtClean="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122</a:t>
            </a:r>
            <a:r>
              <a:rPr kumimoji="1" lang="ja-JP" altLang="en-US" sz="360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名</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7086" y="2945081"/>
            <a:ext cx="4381983" cy="2921322"/>
          </a:xfrm>
          <a:prstGeom prst="rect">
            <a:avLst/>
          </a:prstGeom>
        </p:spPr>
      </p:pic>
    </p:spTree>
    <p:extLst>
      <p:ext uri="{BB962C8B-B14F-4D97-AF65-F5344CB8AC3E}">
        <p14:creationId xmlns:p14="http://schemas.microsoft.com/office/powerpoint/2010/main" val="41280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3" name="角丸四角形 2"/>
          <p:cNvSpPr/>
          <p:nvPr/>
        </p:nvSpPr>
        <p:spPr>
          <a:xfrm>
            <a:off x="712520" y="463136"/>
            <a:ext cx="3598224" cy="55813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職員について</a:t>
            </a:r>
          </a:p>
        </p:txBody>
      </p:sp>
      <p:sp>
        <p:nvSpPr>
          <p:cNvPr id="5" name="角丸四角形 4"/>
          <p:cNvSpPr/>
          <p:nvPr/>
        </p:nvSpPr>
        <p:spPr>
          <a:xfrm>
            <a:off x="712520" y="1021273"/>
            <a:ext cx="10580914" cy="2458197"/>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8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園長</a:t>
            </a: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　　　・副園長　　・主任保育士　　・保育士　　　</a:t>
            </a:r>
          </a:p>
          <a:p>
            <a:pPr lvl="0"/>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・栄養士</a:t>
            </a: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　　・調理師　　・看護師　</a:t>
            </a:r>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子育て支援員　　　　　　　　</a:t>
            </a:r>
          </a:p>
          <a:p>
            <a:pPr lvl="0"/>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・保育</a:t>
            </a:r>
            <a:r>
              <a:rPr kumimoji="1" lang="ja-JP" altLang="en-US" sz="3200" dirty="0">
                <a:solidFill>
                  <a:schemeClr val="tx1"/>
                </a:solidFill>
                <a:latin typeface="HG丸ｺﾞｼｯｸM-PRO" panose="020F0600000000000000" pitchFamily="50" charset="-128"/>
                <a:ea typeface="HG丸ｺﾞｼｯｸM-PRO" panose="020F0600000000000000" pitchFamily="50" charset="-128"/>
              </a:rPr>
              <a:t>補助　・用務員</a:t>
            </a:r>
          </a:p>
        </p:txBody>
      </p:sp>
      <p:sp>
        <p:nvSpPr>
          <p:cNvPr id="6" name="角丸四角形 5"/>
          <p:cNvSpPr/>
          <p:nvPr/>
        </p:nvSpPr>
        <p:spPr>
          <a:xfrm>
            <a:off x="1140033" y="4451266"/>
            <a:ext cx="9167749" cy="1138697"/>
          </a:xfrm>
          <a:prstGeom prst="roundRect">
            <a:avLst/>
          </a:prstGeom>
          <a:solidFill>
            <a:srgbClr val="FF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4400" b="1" dirty="0">
                <a:solidFill>
                  <a:schemeClr val="tx1"/>
                </a:solidFill>
                <a:latin typeface="HG丸ｺﾞｼｯｸM-PRO" panose="020F0600000000000000" pitchFamily="50" charset="-128"/>
                <a:ea typeface="HG丸ｺﾞｼｯｸM-PRO" panose="020F0600000000000000" pitchFamily="50" charset="-128"/>
              </a:rPr>
              <a:t>全職員が子どもたちに関わります。</a:t>
            </a:r>
          </a:p>
        </p:txBody>
      </p:sp>
    </p:spTree>
    <p:extLst>
      <p:ext uri="{BB962C8B-B14F-4D97-AF65-F5344CB8AC3E}">
        <p14:creationId xmlns:p14="http://schemas.microsoft.com/office/powerpoint/2010/main" val="3997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角丸四角形 3"/>
          <p:cNvSpPr/>
          <p:nvPr/>
        </p:nvSpPr>
        <p:spPr>
          <a:xfrm>
            <a:off x="754082" y="438657"/>
            <a:ext cx="9969336" cy="1309146"/>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chemeClr val="tx1"/>
                </a:solidFill>
                <a:latin typeface="HG丸ｺﾞｼｯｸM-PRO" panose="020F0600000000000000" pitchFamily="50" charset="-128"/>
                <a:ea typeface="HG丸ｺﾞｼｯｸM-PRO" panose="020F0600000000000000" pitchFamily="50" charset="-128"/>
              </a:rPr>
              <a:t>保育士の</a:t>
            </a:r>
            <a:r>
              <a:rPr lang="ja-JP" altLang="en-US" sz="3200" b="1" dirty="0" smtClean="0">
                <a:solidFill>
                  <a:schemeClr val="tx1"/>
                </a:solidFill>
                <a:latin typeface="HG丸ｺﾞｼｯｸM-PRO" panose="020F0600000000000000" pitchFamily="50" charset="-128"/>
                <a:ea typeface="HG丸ｺﾞｼｯｸM-PRO" panose="020F0600000000000000" pitchFamily="50" charset="-128"/>
              </a:rPr>
              <a:t>勤務時間につ</a:t>
            </a:r>
            <a:r>
              <a:rPr lang="ja-JP" altLang="en-US" sz="3200" b="1" dirty="0">
                <a:solidFill>
                  <a:schemeClr val="tx1"/>
                </a:solidFill>
                <a:latin typeface="HG丸ｺﾞｼｯｸM-PRO" panose="020F0600000000000000" pitchFamily="50" charset="-128"/>
                <a:ea typeface="HG丸ｺﾞｼｯｸM-PRO" panose="020F0600000000000000" pitchFamily="50" charset="-128"/>
              </a:rPr>
              <a:t>いて</a:t>
            </a:r>
            <a:r>
              <a:rPr lang="en-US" altLang="ja-JP" sz="3200" b="1" dirty="0">
                <a:solidFill>
                  <a:schemeClr val="tx1"/>
                </a:solidFill>
                <a:latin typeface="HG丸ｺﾞｼｯｸM-PRO" panose="020F0600000000000000" pitchFamily="50" charset="-128"/>
                <a:ea typeface="HG丸ｺﾞｼｯｸM-PRO" panose="020F0600000000000000" pitchFamily="50" charset="-128"/>
              </a:rPr>
              <a:t/>
            </a:r>
            <a:br>
              <a:rPr lang="en-US" altLang="ja-JP" sz="3200" b="1" dirty="0">
                <a:solidFill>
                  <a:schemeClr val="tx1"/>
                </a:solidFill>
                <a:latin typeface="HG丸ｺﾞｼｯｸM-PRO" panose="020F0600000000000000" pitchFamily="50" charset="-128"/>
                <a:ea typeface="HG丸ｺﾞｼｯｸM-PRO" panose="020F0600000000000000" pitchFamily="50" charset="-128"/>
              </a:rPr>
            </a:br>
            <a:r>
              <a:rPr lang="ja-JP" altLang="en-US" sz="3200" dirty="0">
                <a:solidFill>
                  <a:srgbClr val="FF0000"/>
                </a:solidFill>
                <a:latin typeface="HG丸ｺﾞｼｯｸM-PRO" panose="020F0600000000000000" pitchFamily="50" charset="-128"/>
                <a:ea typeface="HG丸ｺﾞｼｯｸM-PRO" panose="020F0600000000000000" pitchFamily="50" charset="-128"/>
              </a:rPr>
              <a:t>開園時間は７時から１９時</a:t>
            </a:r>
            <a:r>
              <a:rPr lang="ja-JP" altLang="en-US" sz="3200" dirty="0">
                <a:solidFill>
                  <a:schemeClr val="tx1"/>
                </a:solidFill>
                <a:latin typeface="HG丸ｺﾞｼｯｸM-PRO" panose="020F0600000000000000" pitchFamily="50" charset="-128"/>
                <a:ea typeface="HG丸ｺﾞｼｯｸM-PRO" panose="020F0600000000000000" pitchFamily="50" charset="-128"/>
              </a:rPr>
              <a:t>のため、時差勤務です。</a:t>
            </a:r>
            <a:endParaRPr kumimoji="1" lang="ja-JP" altLang="en-US" sz="3200" dirty="0"/>
          </a:p>
        </p:txBody>
      </p:sp>
      <p:sp>
        <p:nvSpPr>
          <p:cNvPr id="6" name="角丸四角形 5"/>
          <p:cNvSpPr/>
          <p:nvPr/>
        </p:nvSpPr>
        <p:spPr>
          <a:xfrm>
            <a:off x="1122218" y="2030680"/>
            <a:ext cx="9005445" cy="380604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①</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早番　　　</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6</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45</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分～</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15</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45</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分</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2400" b="1" dirty="0">
                <a:solidFill>
                  <a:schemeClr val="tx1"/>
                </a:solidFill>
                <a:latin typeface="HG丸ｺﾞｼｯｸM-PRO" panose="020F0600000000000000" pitchFamily="50" charset="-128"/>
                <a:ea typeface="HG丸ｺﾞｼｯｸM-PRO" panose="020F0600000000000000" pitchFamily="50" charset="-128"/>
              </a:rPr>
              <a:t>②早番　　　</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7</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16</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　</a:t>
            </a:r>
            <a:endParaRPr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③早</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2</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番　　</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7</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30</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分～</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16</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30</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分</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2400" b="1" dirty="0">
                <a:solidFill>
                  <a:schemeClr val="tx1"/>
                </a:solidFill>
                <a:latin typeface="HG丸ｺﾞｼｯｸM-PRO" panose="020F0600000000000000" pitchFamily="50" charset="-128"/>
                <a:ea typeface="HG丸ｺﾞｼｯｸM-PRO" panose="020F0600000000000000" pitchFamily="50" charset="-128"/>
              </a:rPr>
              <a:t>④準早番　　</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7</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45</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分～</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16</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45</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分</a:t>
            </a:r>
            <a:endParaRPr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⑤普通番　　</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8</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17</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2400" b="1" dirty="0">
                <a:solidFill>
                  <a:schemeClr val="tx1"/>
                </a:solidFill>
                <a:latin typeface="HG丸ｺﾞｼｯｸM-PRO" panose="020F0600000000000000" pitchFamily="50" charset="-128"/>
                <a:ea typeface="HG丸ｺﾞｼｯｸM-PRO" panose="020F0600000000000000" pitchFamily="50" charset="-128"/>
              </a:rPr>
              <a:t>⑥遅番　　　</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8</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30</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分～</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17</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30</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分</a:t>
            </a:r>
            <a:endParaRPr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⑦準遅番　　</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8</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45</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分～</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17</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45</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分</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2400" b="1" dirty="0">
                <a:solidFill>
                  <a:schemeClr val="tx1"/>
                </a:solidFill>
                <a:latin typeface="HG丸ｺﾞｼｯｸM-PRO" panose="020F0600000000000000" pitchFamily="50" charset="-128"/>
                <a:ea typeface="HG丸ｺﾞｼｯｸM-PRO" panose="020F0600000000000000" pitchFamily="50" charset="-128"/>
              </a:rPr>
              <a:t>⑧本遅番　　</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9</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lang="en-US" altLang="ja-JP" sz="2400" b="1" dirty="0">
                <a:solidFill>
                  <a:schemeClr val="tx1"/>
                </a:solidFill>
                <a:latin typeface="HG丸ｺﾞｼｯｸM-PRO" panose="020F0600000000000000" pitchFamily="50" charset="-128"/>
                <a:ea typeface="HG丸ｺﾞｼｯｸM-PRO" panose="020F0600000000000000" pitchFamily="50" charset="-128"/>
              </a:rPr>
              <a:t>18</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時</a:t>
            </a:r>
            <a:endParaRPr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⑨延長　　　</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10</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r>
              <a:rPr kumimoji="1" lang="en-US" altLang="ja-JP" sz="2400" b="1" dirty="0">
                <a:solidFill>
                  <a:schemeClr val="tx1"/>
                </a:solidFill>
                <a:latin typeface="HG丸ｺﾞｼｯｸM-PRO" panose="020F0600000000000000" pitchFamily="50" charset="-128"/>
                <a:ea typeface="HG丸ｺﾞｼｯｸM-PRO" panose="020F0600000000000000" pitchFamily="50" charset="-128"/>
              </a:rPr>
              <a:t>19</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時</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7061" y="2192348"/>
            <a:ext cx="2980706" cy="2427503"/>
          </a:xfrm>
          <a:prstGeom prst="rect">
            <a:avLst/>
          </a:prstGeom>
          <a:effectLst>
            <a:softEdge rad="127000"/>
          </a:effectLst>
        </p:spPr>
      </p:pic>
    </p:spTree>
    <p:extLst>
      <p:ext uri="{BB962C8B-B14F-4D97-AF65-F5344CB8AC3E}">
        <p14:creationId xmlns:p14="http://schemas.microsoft.com/office/powerpoint/2010/main" val="131256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矢印: 下 5">
            <a:extLst>
              <a:ext uri="{FF2B5EF4-FFF2-40B4-BE49-F238E27FC236}">
                <a16:creationId xmlns:a16="http://schemas.microsoft.com/office/drawing/2014/main" xmlns="" id="{7E7198D6-BF2C-4FD2-A7E9-F214191FD0BE}"/>
              </a:ext>
            </a:extLst>
          </p:cNvPr>
          <p:cNvSpPr/>
          <p:nvPr/>
        </p:nvSpPr>
        <p:spPr>
          <a:xfrm>
            <a:off x="4200903" y="1332098"/>
            <a:ext cx="741435" cy="672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536379" y="305219"/>
            <a:ext cx="8453241" cy="84982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solidFill>
                  <a:srgbClr val="FF0000"/>
                </a:solidFill>
                <a:latin typeface="HG丸ｺﾞｼｯｸM-PRO" panose="020F0600000000000000" pitchFamily="50" charset="-128"/>
                <a:ea typeface="HG丸ｺﾞｼｯｸM-PRO" panose="020F0600000000000000" pitchFamily="50" charset="-128"/>
              </a:rPr>
              <a:t>保育所保育指針に基づいての保育</a:t>
            </a:r>
            <a:endParaRPr kumimoji="1" lang="ja-JP" altLang="en-US" sz="4000" b="1" dirty="0"/>
          </a:p>
        </p:txBody>
      </p:sp>
      <p:sp>
        <p:nvSpPr>
          <p:cNvPr id="8" name="角丸四角形 7"/>
          <p:cNvSpPr/>
          <p:nvPr/>
        </p:nvSpPr>
        <p:spPr>
          <a:xfrm>
            <a:off x="286998" y="2181370"/>
            <a:ext cx="11348075" cy="152373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solidFill>
                  <a:srgbClr val="00B050"/>
                </a:solidFill>
                <a:latin typeface="HG丸ｺﾞｼｯｸM-PRO" panose="020F0600000000000000" pitchFamily="50" charset="-128"/>
                <a:ea typeface="HG丸ｺﾞｼｯｸM-PRO" panose="020F0600000000000000" pitchFamily="50" charset="-128"/>
              </a:rPr>
              <a:t>子どもたち一人ひとりの姿に応じて</a:t>
            </a:r>
            <a:r>
              <a:rPr lang="ja-JP" altLang="en-US" sz="4000" dirty="0">
                <a:solidFill>
                  <a:schemeClr val="tx1"/>
                </a:solidFill>
                <a:latin typeface="HG丸ｺﾞｼｯｸM-PRO" panose="020F0600000000000000" pitchFamily="50" charset="-128"/>
                <a:ea typeface="HG丸ｺﾞｼｯｸM-PRO" panose="020F0600000000000000" pitchFamily="50" charset="-128"/>
              </a:rPr>
              <a:t>計画を立て、保育を進めていく。</a:t>
            </a:r>
            <a:endParaRPr lang="ja-JP" altLang="en-US" sz="4000" dirty="0">
              <a:solidFill>
                <a:srgbClr val="FF00FF"/>
              </a:solidFill>
            </a:endParaRPr>
          </a:p>
        </p:txBody>
      </p:sp>
      <p:sp>
        <p:nvSpPr>
          <p:cNvPr id="9" name="角丸四角形 8"/>
          <p:cNvSpPr/>
          <p:nvPr/>
        </p:nvSpPr>
        <p:spPr>
          <a:xfrm>
            <a:off x="286998" y="4722223"/>
            <a:ext cx="11348075" cy="1523731"/>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a:solidFill>
                  <a:schemeClr val="tx1"/>
                </a:solidFill>
                <a:latin typeface="HG丸ｺﾞｼｯｸM-PRO" panose="020F0600000000000000" pitchFamily="50" charset="-128"/>
                <a:ea typeface="HG丸ｺﾞｼｯｸM-PRO" panose="020F0600000000000000" pitchFamily="50" charset="-128"/>
              </a:rPr>
              <a:t>国が定めた各年齢においての</a:t>
            </a:r>
            <a:r>
              <a:rPr lang="ja-JP" altLang="en-US" sz="4000">
                <a:solidFill>
                  <a:srgbClr val="FF0000"/>
                </a:solidFill>
                <a:latin typeface="HG丸ｺﾞｼｯｸM-PRO" panose="020F0600000000000000" pitchFamily="50" charset="-128"/>
                <a:ea typeface="HG丸ｺﾞｼｯｸM-PRO" panose="020F0600000000000000" pitchFamily="50" charset="-128"/>
              </a:rPr>
              <a:t>最低基準の保育士人数を配置</a:t>
            </a:r>
            <a:endParaRPr lang="ja-JP" altLang="en-US" sz="4000" dirty="0">
              <a:solidFill>
                <a:srgbClr val="FF00FF"/>
              </a:solidFill>
            </a:endParaRPr>
          </a:p>
        </p:txBody>
      </p:sp>
    </p:spTree>
    <p:extLst>
      <p:ext uri="{BB962C8B-B14F-4D97-AF65-F5344CB8AC3E}">
        <p14:creationId xmlns:p14="http://schemas.microsoft.com/office/powerpoint/2010/main" val="94293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8" grpId="0" animBg="1"/>
      <p:bldP spid="9" grpId="0" animBg="1"/>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ファセット">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2844</TotalTime>
  <Words>1837</Words>
  <Application>Microsoft Office PowerPoint</Application>
  <PresentationFormat>ワイド画面</PresentationFormat>
  <Paragraphs>244</Paragraphs>
  <Slides>37</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37</vt:i4>
      </vt:variant>
    </vt:vector>
  </HeadingPairs>
  <TitlesOfParts>
    <vt:vector size="48" baseType="lpstr">
      <vt:lpstr>HG丸ｺﾞｼｯｸM-PRO</vt:lpstr>
      <vt:lpstr>ＭＳ Ｐゴシック</vt:lpstr>
      <vt:lpstr>メイリオ</vt:lpstr>
      <vt:lpstr>Arial</vt:lpstr>
      <vt:lpstr>Calibri</vt:lpstr>
      <vt:lpstr>Calibri Light</vt:lpstr>
      <vt:lpstr>Trebuchet MS</vt:lpstr>
      <vt:lpstr>Wingdings 2</vt:lpstr>
      <vt:lpstr>Wingdings 3</vt:lpstr>
      <vt:lpstr>HDOfficeLightV0</vt:lpstr>
      <vt:lpstr>ファセット</vt:lpstr>
      <vt:lpstr>　　　</vt:lpstr>
      <vt:lpstr>PowerPoint プレゼンテーション</vt:lpstr>
      <vt:lpstr>PowerPoint プレゼンテーション</vt:lpstr>
      <vt:lpstr>社会福祉法人愛護会　　　　　　　　　　　　　</vt:lpstr>
      <vt:lpstr>金ケ崎保育園の事業内容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保育園の看護師・栄養士・調理師についてご紹介します</vt:lpstr>
      <vt:lpstr>　</vt:lpstr>
      <vt:lpstr>PowerPoint プレゼンテーション</vt:lpstr>
      <vt:lpstr>金ケ崎町子育て支援センター事業</vt:lpstr>
      <vt:lpstr>子育て支援センター 　　　　　　</vt:lpstr>
      <vt:lpstr>PowerPoint プレゼンテーション</vt:lpstr>
      <vt:lpstr>子育て支援センターの支援員の仕事は、 お家の方の子育てを応援する仕事です ①お話を沢山聞きます。 </vt:lpstr>
      <vt:lpstr>②つなぐ役割です。</vt:lpstr>
      <vt:lpstr>③子育ての情報を伝える。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どうしたら保育士の職業に就くことができるかな？</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福祉の仕事・出前講座</dc:title>
  <dc:creator>kosodate02</dc:creator>
  <cp:lastModifiedBy>kosodate01</cp:lastModifiedBy>
  <cp:revision>194</cp:revision>
  <cp:lastPrinted>2021-10-12T07:34:46Z</cp:lastPrinted>
  <dcterms:created xsi:type="dcterms:W3CDTF">2021-09-11T05:39:51Z</dcterms:created>
  <dcterms:modified xsi:type="dcterms:W3CDTF">2021-10-13T03:32:52Z</dcterms:modified>
</cp:coreProperties>
</file>